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62" r:id="rId4"/>
    <p:sldId id="256" r:id="rId5"/>
    <p:sldId id="265" r:id="rId6"/>
    <p:sldId id="267" r:id="rId7"/>
    <p:sldId id="269" r:id="rId8"/>
    <p:sldId id="257" r:id="rId9"/>
    <p:sldId id="264" r:id="rId10"/>
    <p:sldId id="268" r:id="rId11"/>
    <p:sldId id="258" r:id="rId12"/>
    <p:sldId id="260" r:id="rId13"/>
    <p:sldId id="25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D691-48EC-44B0-8E31-BDE224C2D869}" type="datetimeFigureOut">
              <a:rPr lang="en-US" smtClean="0"/>
            </a:fld>
            <a:endParaRPr lang="en-US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35AA9-DBAE-4AE2-92FC-1408288C198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  <a:endParaRPr lang="el-GR"/>
          </a:p>
          <a:p>
            <a:pPr lvl="1"/>
            <a:r>
              <a:rPr lang="el-GR"/>
              <a:t>Δεύτερο επίπεδο</a:t>
            </a:r>
            <a:endParaRPr lang="el-GR"/>
          </a:p>
          <a:p>
            <a:pPr lvl="2"/>
            <a:r>
              <a:rPr lang="el-GR"/>
              <a:t>Τρίτο επίπεδο</a:t>
            </a:r>
            <a:endParaRPr lang="el-GR"/>
          </a:p>
          <a:p>
            <a:pPr lvl="3"/>
            <a:r>
              <a:rPr lang="el-GR"/>
              <a:t>Τέταρτο επίπεδο</a:t>
            </a:r>
            <a:endParaRPr lang="el-GR"/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D691-48EC-44B0-8E31-BDE224C2D869}" type="datetimeFigureOut">
              <a:rPr lang="en-US" smtClean="0"/>
            </a:fld>
            <a:endParaRPr lang="en-US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35AA9-DBAE-4AE2-92FC-1408288C198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  <a:endParaRPr lang="el-GR"/>
          </a:p>
          <a:p>
            <a:pPr lvl="1"/>
            <a:r>
              <a:rPr lang="el-GR"/>
              <a:t>Δεύτερο επίπεδο</a:t>
            </a:r>
            <a:endParaRPr lang="el-GR"/>
          </a:p>
          <a:p>
            <a:pPr lvl="2"/>
            <a:r>
              <a:rPr lang="el-GR"/>
              <a:t>Τρίτο επίπεδο</a:t>
            </a:r>
            <a:endParaRPr lang="el-GR"/>
          </a:p>
          <a:p>
            <a:pPr lvl="3"/>
            <a:r>
              <a:rPr lang="el-GR"/>
              <a:t>Τέταρτο επίπεδο</a:t>
            </a:r>
            <a:endParaRPr lang="el-GR"/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D691-48EC-44B0-8E31-BDE224C2D869}" type="datetimeFigureOut">
              <a:rPr lang="en-US" smtClean="0"/>
            </a:fld>
            <a:endParaRPr lang="en-US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35AA9-DBAE-4AE2-92FC-1408288C198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l-GR"/>
              <a:t>Στυλ κειμένου υποδείγματος</a:t>
            </a:r>
            <a:endParaRPr lang="el-GR"/>
          </a:p>
          <a:p>
            <a:pPr lvl="1"/>
            <a:r>
              <a:rPr lang="el-GR"/>
              <a:t>Δεύτερο επίπεδο</a:t>
            </a:r>
            <a:endParaRPr lang="el-GR"/>
          </a:p>
          <a:p>
            <a:pPr lvl="2"/>
            <a:r>
              <a:rPr lang="el-GR"/>
              <a:t>Τρίτο επίπεδο</a:t>
            </a:r>
            <a:endParaRPr lang="el-GR"/>
          </a:p>
          <a:p>
            <a:pPr lvl="3"/>
            <a:r>
              <a:rPr lang="el-GR"/>
              <a:t>Τέταρτο επίπεδο</a:t>
            </a:r>
            <a:endParaRPr lang="el-GR"/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D691-48EC-44B0-8E31-BDE224C2D869}" type="datetimeFigureOut">
              <a:rPr lang="en-US" smtClean="0"/>
            </a:fld>
            <a:endParaRPr lang="en-US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35AA9-DBAE-4AE2-92FC-1408288C198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D691-48EC-44B0-8E31-BDE224C2D869}" type="datetimeFigureOut">
              <a:rPr lang="en-US" smtClean="0"/>
            </a:fld>
            <a:endParaRPr lang="en-US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35AA9-DBAE-4AE2-92FC-1408288C198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  <a:endParaRPr lang="el-GR"/>
          </a:p>
          <a:p>
            <a:pPr lvl="1"/>
            <a:r>
              <a:rPr lang="el-GR"/>
              <a:t>Δεύτερο επίπεδο</a:t>
            </a:r>
            <a:endParaRPr lang="el-GR"/>
          </a:p>
          <a:p>
            <a:pPr lvl="2"/>
            <a:r>
              <a:rPr lang="el-GR"/>
              <a:t>Τρίτο επίπεδο</a:t>
            </a:r>
            <a:endParaRPr lang="el-GR"/>
          </a:p>
          <a:p>
            <a:pPr lvl="3"/>
            <a:r>
              <a:rPr lang="el-GR"/>
              <a:t>Τέταρτο επίπεδο</a:t>
            </a:r>
            <a:endParaRPr lang="el-GR"/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  <a:endParaRPr lang="el-GR"/>
          </a:p>
          <a:p>
            <a:pPr lvl="1"/>
            <a:r>
              <a:rPr lang="el-GR"/>
              <a:t>Δεύτερο επίπεδο</a:t>
            </a:r>
            <a:endParaRPr lang="el-GR"/>
          </a:p>
          <a:p>
            <a:pPr lvl="2"/>
            <a:r>
              <a:rPr lang="el-GR"/>
              <a:t>Τρίτο επίπεδο</a:t>
            </a:r>
            <a:endParaRPr lang="el-GR"/>
          </a:p>
          <a:p>
            <a:pPr lvl="3"/>
            <a:r>
              <a:rPr lang="el-GR"/>
              <a:t>Τέταρτο επίπεδο</a:t>
            </a:r>
            <a:endParaRPr lang="el-GR"/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D691-48EC-44B0-8E31-BDE224C2D869}" type="datetimeFigureOut">
              <a:rPr lang="en-US" smtClean="0"/>
            </a:fld>
            <a:endParaRPr lang="en-US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35AA9-DBAE-4AE2-92FC-1408288C198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  <a:endParaRPr lang="el-GR"/>
          </a:p>
          <a:p>
            <a:pPr lvl="1"/>
            <a:r>
              <a:rPr lang="el-GR"/>
              <a:t>Δεύτερο επίπεδο</a:t>
            </a:r>
            <a:endParaRPr lang="el-GR"/>
          </a:p>
          <a:p>
            <a:pPr lvl="2"/>
            <a:r>
              <a:rPr lang="el-GR"/>
              <a:t>Τρίτο επίπεδο</a:t>
            </a:r>
            <a:endParaRPr lang="el-GR"/>
          </a:p>
          <a:p>
            <a:pPr lvl="3"/>
            <a:r>
              <a:rPr lang="el-GR"/>
              <a:t>Τέταρτο επίπεδο</a:t>
            </a:r>
            <a:endParaRPr lang="el-GR"/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  <a:endParaRPr lang="el-GR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  <a:endParaRPr lang="el-GR"/>
          </a:p>
          <a:p>
            <a:pPr lvl="1"/>
            <a:r>
              <a:rPr lang="el-GR"/>
              <a:t>Δεύτερο επίπεδο</a:t>
            </a:r>
            <a:endParaRPr lang="el-GR"/>
          </a:p>
          <a:p>
            <a:pPr lvl="2"/>
            <a:r>
              <a:rPr lang="el-GR"/>
              <a:t>Τρίτο επίπεδο</a:t>
            </a:r>
            <a:endParaRPr lang="el-GR"/>
          </a:p>
          <a:p>
            <a:pPr lvl="3"/>
            <a:r>
              <a:rPr lang="el-GR"/>
              <a:t>Τέταρτο επίπεδο</a:t>
            </a:r>
            <a:endParaRPr lang="el-GR"/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D691-48EC-44B0-8E31-BDE224C2D869}" type="datetimeFigureOut">
              <a:rPr lang="en-US" smtClean="0"/>
            </a:fld>
            <a:endParaRPr lang="en-US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35AA9-DBAE-4AE2-92FC-1408288C198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D691-48EC-44B0-8E31-BDE224C2D869}" type="datetimeFigureOut">
              <a:rPr lang="en-US" smtClean="0"/>
            </a:fld>
            <a:endParaRPr lang="en-US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35AA9-DBAE-4AE2-92FC-1408288C198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D691-48EC-44B0-8E31-BDE224C2D869}" type="datetimeFigureOut">
              <a:rPr lang="en-US" smtClean="0"/>
            </a:fld>
            <a:endParaRPr lang="en-US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35AA9-DBAE-4AE2-92FC-1408288C198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Στυλ κειμένου υποδείγματος</a:t>
            </a:r>
            <a:endParaRPr lang="el-GR"/>
          </a:p>
          <a:p>
            <a:pPr lvl="1"/>
            <a:r>
              <a:rPr lang="el-GR"/>
              <a:t>Δεύτερο επίπεδο</a:t>
            </a:r>
            <a:endParaRPr lang="el-GR"/>
          </a:p>
          <a:p>
            <a:pPr lvl="2"/>
            <a:r>
              <a:rPr lang="el-GR"/>
              <a:t>Τρίτο επίπεδο</a:t>
            </a:r>
            <a:endParaRPr lang="el-GR"/>
          </a:p>
          <a:p>
            <a:pPr lvl="3"/>
            <a:r>
              <a:rPr lang="el-GR"/>
              <a:t>Τέταρτο επίπεδο</a:t>
            </a:r>
            <a:endParaRPr lang="el-GR"/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D691-48EC-44B0-8E31-BDE224C2D869}" type="datetimeFigureOut">
              <a:rPr lang="en-US" smtClean="0"/>
            </a:fld>
            <a:endParaRPr lang="en-US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35AA9-DBAE-4AE2-92FC-1408288C198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D691-48EC-44B0-8E31-BDE224C2D869}" type="datetimeFigureOut">
              <a:rPr lang="en-US" smtClean="0"/>
            </a:fld>
            <a:endParaRPr lang="en-US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35AA9-DBAE-4AE2-92FC-1408288C198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  <a:endParaRPr lang="el-GR"/>
          </a:p>
          <a:p>
            <a:pPr lvl="1"/>
            <a:r>
              <a:rPr lang="el-GR"/>
              <a:t>Δεύτερο επίπεδο</a:t>
            </a:r>
            <a:endParaRPr lang="el-GR"/>
          </a:p>
          <a:p>
            <a:pPr lvl="2"/>
            <a:r>
              <a:rPr lang="el-GR"/>
              <a:t>Τρίτο επίπεδο</a:t>
            </a:r>
            <a:endParaRPr lang="el-GR"/>
          </a:p>
          <a:p>
            <a:pPr lvl="3"/>
            <a:r>
              <a:rPr lang="el-GR"/>
              <a:t>Τέταρτο επίπεδο</a:t>
            </a:r>
            <a:endParaRPr lang="el-GR"/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9D691-48EC-44B0-8E31-BDE224C2D869}" type="datetimeFigureOut">
              <a:rPr lang="en-US" smtClean="0"/>
            </a:fld>
            <a:endParaRPr lang="en-US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735AA9-DBAE-4AE2-92FC-1408288C1988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https://www.youtube.com/watch?v=1aFTuH1lwjM" TargetMode="External"/><Relationship Id="rId2" Type="http://schemas.openxmlformats.org/officeDocument/2006/relationships/hyperlink" Target="https://www.youtube.com/watch?v=78OcEBJPmgM" TargetMode="External"/><Relationship Id="rId1" Type="http://schemas.openxmlformats.org/officeDocument/2006/relationships/hyperlink" Target="https://www.youtube.com/watch?v=KQA9FdhIQSI" TargetMode="Externa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hyperlink" Target="https://www.gnomikologikon.gr/authquotes.php?auth=1099" TargetMode="External"/><Relationship Id="rId4" Type="http://schemas.openxmlformats.org/officeDocument/2006/relationships/hyperlink" Target="https://www.gnomikologikon.gr/authquotes.php?auth=420" TargetMode="External"/><Relationship Id="rId3" Type="http://schemas.openxmlformats.org/officeDocument/2006/relationships/hyperlink" Target="https://www.gnomikologikon.gr/authquotes.php?auth=18" TargetMode="External"/><Relationship Id="rId2" Type="http://schemas.openxmlformats.org/officeDocument/2006/relationships/hyperlink" Target="https://www.gnomikologikon.gr/authquotes.php?auth=977" TargetMode="External"/><Relationship Id="rId1" Type="http://schemas.openxmlformats.org/officeDocument/2006/relationships/hyperlink" Target="https://www.gnomikologikon.gr/authquotes.php?auth=1004" TargetMode="Externa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hyperlink" Target="https://www.gnomikologikon.gr/authquotes.php?auth=1073" TargetMode="External"/><Relationship Id="rId3" Type="http://schemas.openxmlformats.org/officeDocument/2006/relationships/hyperlink" Target="https://www.gnomikologikon.gr/authquotes.php?auth=727" TargetMode="External"/><Relationship Id="rId2" Type="http://schemas.openxmlformats.org/officeDocument/2006/relationships/hyperlink" Target="https://www.gnomikologikon.gr/authquotes.php?auth=10" TargetMode="External"/><Relationship Id="rId1" Type="http://schemas.openxmlformats.org/officeDocument/2006/relationships/hyperlink" Target="https://www.gnomikologikon.gr/authquotes.php?auth=19" TargetMode="Externa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hyperlink" Target="https://www.gnomikologikon.gr/authquotes.php?auth=30" TargetMode="External"/><Relationship Id="rId3" Type="http://schemas.openxmlformats.org/officeDocument/2006/relationships/hyperlink" Target="https://www.gnomikologikon.gr/authquotes.php?auth=18" TargetMode="External"/><Relationship Id="rId2" Type="http://schemas.openxmlformats.org/officeDocument/2006/relationships/hyperlink" Target="https://www.gnomikologikon.gr/authquotes.php?auth=474" TargetMode="External"/><Relationship Id="rId1" Type="http://schemas.openxmlformats.org/officeDocument/2006/relationships/hyperlink" Target="https://www.gnomikologikon.gr/authquotes.php?auth=706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https://www.gnomikologikon.gr/authquotes.php?auth=411" TargetMode="External"/><Relationship Id="rId2" Type="http://schemas.openxmlformats.org/officeDocument/2006/relationships/hyperlink" Target="https://www.gnomikologikon.gr/authquotes.php?auth=1346" TargetMode="External"/><Relationship Id="rId1" Type="http://schemas.openxmlformats.org/officeDocument/2006/relationships/hyperlink" Target="https://www.gnomikologikon.gr/authquotes.php?auth=1663" TargetMode="Externa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https://www.gnomikologikon.gr/authquotes.php?auth=208" TargetMode="External"/><Relationship Id="rId2" Type="http://schemas.openxmlformats.org/officeDocument/2006/relationships/hyperlink" Target="https://www.gnomikologikon.gr/authquotes.php?auth=1943" TargetMode="External"/><Relationship Id="rId1" Type="http://schemas.openxmlformats.org/officeDocument/2006/relationships/hyperlink" Target="https://www.gnomikologikon.gr/authquotes.php?auth=116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2230" y="507933"/>
            <a:ext cx="11232562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4000" b="1" dirty="0">
                <a:latin typeface="Monotype Corsiva" panose="03010101010201010101" pitchFamily="66" charset="0"/>
              </a:rPr>
              <a:t>Γ</a:t>
            </a:r>
            <a:r>
              <a:rPr lang="en-US" sz="4000" b="1" dirty="0">
                <a:latin typeface="Monotype Corsiva" panose="03010101010201010101" pitchFamily="66" charset="0"/>
              </a:rPr>
              <a:t>Υ</a:t>
            </a:r>
            <a:r>
              <a:rPr lang="el-GR" sz="4000" b="1" dirty="0">
                <a:latin typeface="Monotype Corsiva" panose="03010101010201010101" pitchFamily="66" charset="0"/>
              </a:rPr>
              <a:t>Μ</a:t>
            </a:r>
            <a:r>
              <a:rPr lang="en-US" sz="4000" b="1" dirty="0">
                <a:latin typeface="Monotype Corsiva" panose="03010101010201010101" pitchFamily="66" charset="0"/>
              </a:rPr>
              <a:t>Ν</a:t>
            </a:r>
            <a:r>
              <a:rPr lang="el-GR" sz="4000" b="1" dirty="0">
                <a:latin typeface="Monotype Corsiva" panose="03010101010201010101" pitchFamily="66" charset="0"/>
              </a:rPr>
              <a:t>Α</a:t>
            </a:r>
            <a:r>
              <a:rPr lang="en-US" sz="4000" b="1" dirty="0">
                <a:latin typeface="Monotype Corsiva" panose="03010101010201010101" pitchFamily="66" charset="0"/>
              </a:rPr>
              <a:t>Σ</a:t>
            </a:r>
            <a:r>
              <a:rPr lang="el-GR" sz="4000" b="1" dirty="0">
                <a:latin typeface="Monotype Corsiva" panose="03010101010201010101" pitchFamily="66" charset="0"/>
              </a:rPr>
              <a:t>Ι</a:t>
            </a:r>
            <a:r>
              <a:rPr lang="en-US" sz="4000" b="1" dirty="0">
                <a:latin typeface="Monotype Corsiva" panose="03010101010201010101" pitchFamily="66" charset="0"/>
              </a:rPr>
              <a:t>Ο </a:t>
            </a:r>
            <a:r>
              <a:rPr lang="el-GR" sz="4000" b="1" dirty="0">
                <a:latin typeface="Monotype Corsiva" panose="03010101010201010101" pitchFamily="66" charset="0"/>
              </a:rPr>
              <a:t>Γ</a:t>
            </a:r>
            <a:r>
              <a:rPr lang="en-US" sz="4000" b="1" dirty="0">
                <a:latin typeface="Monotype Corsiva" panose="03010101010201010101" pitchFamily="66" charset="0"/>
              </a:rPr>
              <a:t>Ε</a:t>
            </a:r>
            <a:r>
              <a:rPr lang="el-GR" sz="4000" b="1" dirty="0">
                <a:latin typeface="Monotype Corsiva" panose="03010101010201010101" pitchFamily="66" charset="0"/>
              </a:rPr>
              <a:t>Ρ</a:t>
            </a:r>
            <a:r>
              <a:rPr lang="en-US" sz="4000" b="1" dirty="0">
                <a:latin typeface="Monotype Corsiva" panose="03010101010201010101" pitchFamily="66" charset="0"/>
              </a:rPr>
              <a:t>Ι</a:t>
            </a:r>
            <a:r>
              <a:rPr lang="el-GR" sz="4000" b="1" dirty="0">
                <a:latin typeface="Monotype Corsiva" panose="03010101010201010101" pitchFamily="66" charset="0"/>
              </a:rPr>
              <a:t>Ο</a:t>
            </a:r>
            <a:r>
              <a:rPr lang="en-US" sz="4000" b="1" dirty="0">
                <a:latin typeface="Monotype Corsiva" panose="03010101010201010101" pitchFamily="66" charset="0"/>
              </a:rPr>
              <a:t>Υ-</a:t>
            </a:r>
            <a:r>
              <a:rPr lang="el-GR" sz="4000" b="1" dirty="0">
                <a:latin typeface="Monotype Corsiva" panose="03010101010201010101" pitchFamily="66" charset="0"/>
              </a:rPr>
              <a:t>Ι</a:t>
            </a:r>
            <a:r>
              <a:rPr lang="en-US" sz="4000" b="1" dirty="0">
                <a:latin typeface="Monotype Corsiva" panose="03010101010201010101" pitchFamily="66" charset="0"/>
              </a:rPr>
              <a:t>Ω</a:t>
            </a:r>
            <a:r>
              <a:rPr lang="el-GR" sz="4000" b="1" dirty="0">
                <a:latin typeface="Monotype Corsiva" panose="03010101010201010101" pitchFamily="66" charset="0"/>
              </a:rPr>
              <a:t>Ν</a:t>
            </a:r>
            <a:r>
              <a:rPr lang="en-US" sz="4000" b="1" dirty="0">
                <a:latin typeface="Monotype Corsiva" panose="03010101010201010101" pitchFamily="66" charset="0"/>
              </a:rPr>
              <a:t>Α </a:t>
            </a:r>
            <a:r>
              <a:rPr lang="el-GR" sz="4000" b="1" dirty="0">
                <a:latin typeface="Monotype Corsiva" panose="03010101010201010101" pitchFamily="66" charset="0"/>
              </a:rPr>
              <a:t>Κ</a:t>
            </a:r>
            <a:r>
              <a:rPr lang="en-US" sz="4000" b="1" dirty="0">
                <a:latin typeface="Monotype Corsiva" panose="03010101010201010101" pitchFamily="66" charset="0"/>
              </a:rPr>
              <a:t>Α</a:t>
            </a:r>
            <a:r>
              <a:rPr lang="el-GR" sz="4000" b="1" dirty="0">
                <a:latin typeface="Monotype Corsiva" panose="03010101010201010101" pitchFamily="66" charset="0"/>
              </a:rPr>
              <a:t>Ι</a:t>
            </a:r>
            <a:r>
              <a:rPr lang="en-US" sz="4000" b="1" dirty="0">
                <a:latin typeface="Monotype Corsiva" panose="03010101010201010101" pitchFamily="66" charset="0"/>
              </a:rPr>
              <a:t> </a:t>
            </a:r>
            <a:r>
              <a:rPr lang="el-GR" sz="4000" b="1" dirty="0">
                <a:latin typeface="Monotype Corsiva" panose="03010101010201010101" pitchFamily="66" charset="0"/>
              </a:rPr>
              <a:t>Κ</a:t>
            </a:r>
            <a:r>
              <a:rPr lang="en-US" sz="4000" b="1" dirty="0">
                <a:latin typeface="Monotype Corsiva" panose="03010101010201010101" pitchFamily="66" charset="0"/>
              </a:rPr>
              <a:t>Ο</a:t>
            </a:r>
            <a:r>
              <a:rPr lang="el-GR" sz="4000" b="1" dirty="0">
                <a:latin typeface="Monotype Corsiva" panose="03010101010201010101" pitchFamily="66" charset="0"/>
              </a:rPr>
              <a:t>Λ</a:t>
            </a:r>
            <a:r>
              <a:rPr lang="en-US" sz="4000" b="1" dirty="0">
                <a:latin typeface="Monotype Corsiva" panose="03010101010201010101" pitchFamily="66" charset="0"/>
              </a:rPr>
              <a:t>Ο</a:t>
            </a:r>
            <a:r>
              <a:rPr lang="el-GR" sz="4000" b="1" dirty="0">
                <a:latin typeface="Monotype Corsiva" panose="03010101010201010101" pitchFamily="66" charset="0"/>
              </a:rPr>
              <a:t>Κ</a:t>
            </a:r>
            <a:r>
              <a:rPr lang="en-US" sz="4000" b="1" dirty="0">
                <a:latin typeface="Monotype Corsiva" panose="03010101010201010101" pitchFamily="66" charset="0"/>
              </a:rPr>
              <a:t>Α</a:t>
            </a:r>
            <a:r>
              <a:rPr lang="el-GR" sz="4000" b="1" dirty="0">
                <a:latin typeface="Monotype Corsiva" panose="03010101010201010101" pitchFamily="66" charset="0"/>
              </a:rPr>
              <a:t>Σ</a:t>
            </a:r>
            <a:r>
              <a:rPr lang="en-US" sz="4000" b="1" dirty="0">
                <a:latin typeface="Monotype Corsiva" panose="03010101010201010101" pitchFamily="66" charset="0"/>
              </a:rPr>
              <a:t>Η               </a:t>
            </a:r>
            <a:endParaRPr lang="en-US" sz="4000" b="1" dirty="0">
              <a:latin typeface="Monotype Corsiva" panose="03010101010201010101" pitchFamily="66" charset="0"/>
            </a:endParaRPr>
          </a:p>
          <a:p>
            <a:r>
              <a:rPr lang="en-US" sz="4000" b="1" dirty="0">
                <a:latin typeface="Monotype Corsiva" panose="03010101010201010101" pitchFamily="66" charset="0"/>
              </a:rPr>
              <a:t>                                                                  </a:t>
            </a:r>
            <a:r>
              <a:rPr lang="el-GR" sz="4000" b="1" dirty="0">
                <a:latin typeface="Monotype Corsiva" panose="03010101010201010101" pitchFamily="66" charset="0"/>
              </a:rPr>
              <a:t>Σ</a:t>
            </a:r>
            <a:r>
              <a:rPr lang="en-US" sz="4000" b="1" dirty="0">
                <a:latin typeface="Monotype Corsiva" panose="03010101010201010101" pitchFamily="66" charset="0"/>
              </a:rPr>
              <a:t>Χ. </a:t>
            </a:r>
            <a:r>
              <a:rPr lang="el-GR" sz="4000" b="1" dirty="0">
                <a:latin typeface="Monotype Corsiva" panose="03010101010201010101" pitchFamily="66" charset="0"/>
              </a:rPr>
              <a:t>Χ</a:t>
            </a:r>
            <a:r>
              <a:rPr lang="en-US" sz="4000" b="1" dirty="0">
                <a:latin typeface="Monotype Corsiva" panose="03010101010201010101" pitchFamily="66" charset="0"/>
              </a:rPr>
              <a:t>Ρ. 2019-2020</a:t>
            </a:r>
            <a:endParaRPr lang="en-US" sz="4000" b="1" dirty="0">
              <a:latin typeface="Monotype Corsiva" panose="03010101010201010101" pitchFamily="66" charset="0"/>
            </a:endParaRPr>
          </a:p>
          <a:p>
            <a:endParaRPr lang="en-US" sz="4000" b="1" dirty="0">
              <a:latin typeface="Monotype Corsiva" panose="03010101010201010101" pitchFamily="66" charset="0"/>
            </a:endParaRPr>
          </a:p>
          <a:p>
            <a:endParaRPr lang="en-US" sz="4000" b="1" dirty="0">
              <a:latin typeface="Monotype Corsiva" panose="03010101010201010101" pitchFamily="66" charset="0"/>
            </a:endParaRPr>
          </a:p>
          <a:p>
            <a:endParaRPr lang="en-US" sz="4000" b="1" dirty="0">
              <a:latin typeface="Monotype Corsiva" panose="03010101010201010101" pitchFamily="66" charset="0"/>
            </a:endParaRPr>
          </a:p>
          <a:p>
            <a:r>
              <a:rPr lang="en-US" sz="4000" b="1" dirty="0">
                <a:latin typeface="Monotype Corsiva" panose="03010101010201010101" pitchFamily="66" charset="0"/>
              </a:rPr>
              <a:t>ΝΕΑ ΕΛΛΗΝΙΚΑ Β΄ ΓΥΜΝΑΣΙΟΥ – ΛΟΓΟΤΕΧΝΙΑ</a:t>
            </a:r>
            <a:endParaRPr lang="en-US" sz="4000" b="1" dirty="0">
              <a:latin typeface="Monotype Corsiva" panose="03010101010201010101" pitchFamily="66" charset="0"/>
            </a:endParaRPr>
          </a:p>
          <a:p>
            <a:endParaRPr lang="en-US" sz="4000" b="1" dirty="0">
              <a:latin typeface="Monotype Corsiva" panose="03010101010201010101" pitchFamily="66" charset="0"/>
            </a:endParaRPr>
          </a:p>
          <a:p>
            <a:endParaRPr lang="en-US" sz="4000" b="1" dirty="0">
              <a:latin typeface="Monotype Corsiva" panose="03010101010201010101" pitchFamily="66" charset="0"/>
            </a:endParaRPr>
          </a:p>
          <a:p>
            <a:r>
              <a:rPr lang="en-US" sz="4000" b="1" dirty="0">
                <a:latin typeface="Monotype Corsiva" panose="03010101010201010101" pitchFamily="66" charset="0"/>
              </a:rPr>
              <a:t>ΠΑΡΟΥΣΙΑΣΗ </a:t>
            </a:r>
            <a:r>
              <a:rPr lang="el-GR" sz="4000" b="1" dirty="0">
                <a:latin typeface="Monotype Corsiva" panose="03010101010201010101" pitchFamily="66" charset="0"/>
              </a:rPr>
              <a:t>Α</a:t>
            </a:r>
            <a:r>
              <a:rPr lang="en-US" sz="4000" b="1" dirty="0">
                <a:latin typeface="Monotype Corsiva" panose="03010101010201010101" pitchFamily="66" charset="0"/>
              </a:rPr>
              <a:t>Ρ</a:t>
            </a:r>
            <a:r>
              <a:rPr lang="el-GR" sz="4000" b="1" dirty="0">
                <a:latin typeface="Monotype Corsiva" panose="03010101010201010101" pitchFamily="66" charset="0"/>
              </a:rPr>
              <a:t>Ι</a:t>
            </a:r>
            <a:r>
              <a:rPr lang="en-US" sz="4000" b="1" dirty="0">
                <a:latin typeface="Monotype Corsiva" panose="03010101010201010101" pitchFamily="66" charset="0"/>
              </a:rPr>
              <a:t>Θ</a:t>
            </a:r>
            <a:r>
              <a:rPr lang="el-GR" sz="4000" b="1" dirty="0">
                <a:latin typeface="Monotype Corsiva" panose="03010101010201010101" pitchFamily="66" charset="0"/>
              </a:rPr>
              <a:t>Μ</a:t>
            </a:r>
            <a:r>
              <a:rPr lang="en-US" sz="4000" b="1" dirty="0">
                <a:latin typeface="Monotype Corsiva" panose="03010101010201010101" pitchFamily="66" charset="0"/>
              </a:rPr>
              <a:t>Ο</a:t>
            </a:r>
            <a:r>
              <a:rPr lang="el-GR" sz="4000" b="1" dirty="0">
                <a:latin typeface="Monotype Corsiva" panose="03010101010201010101" pitchFamily="66" charset="0"/>
              </a:rPr>
              <a:t>Σ</a:t>
            </a:r>
            <a:r>
              <a:rPr lang="en-US" sz="4000" b="1" dirty="0">
                <a:latin typeface="Monotype Corsiva" panose="03010101010201010101" pitchFamily="66" charset="0"/>
              </a:rPr>
              <a:t>:  1  </a:t>
            </a:r>
            <a:r>
              <a:rPr lang="el-GR" sz="4000" b="1" dirty="0">
                <a:latin typeface="Monotype Corsiva" panose="03010101010201010101" pitchFamily="66" charset="0"/>
              </a:rPr>
              <a:t>Ε</a:t>
            </a:r>
            <a:r>
              <a:rPr lang="en-US" sz="4000" b="1" dirty="0">
                <a:latin typeface="Monotype Corsiva" panose="03010101010201010101" pitchFamily="66" charset="0"/>
              </a:rPr>
              <a:t>Ι</a:t>
            </a:r>
            <a:r>
              <a:rPr lang="el-GR" sz="4000" b="1" dirty="0">
                <a:latin typeface="Monotype Corsiva" panose="03010101010201010101" pitchFamily="66" charset="0"/>
              </a:rPr>
              <a:t>Σ</a:t>
            </a:r>
            <a:r>
              <a:rPr lang="en-US" sz="4000" b="1" dirty="0">
                <a:latin typeface="Monotype Corsiva" panose="03010101010201010101" pitchFamily="66" charset="0"/>
              </a:rPr>
              <a:t>Α</a:t>
            </a:r>
            <a:r>
              <a:rPr lang="el-GR" sz="4000" b="1" dirty="0">
                <a:latin typeface="Monotype Corsiva" panose="03010101010201010101" pitchFamily="66" charset="0"/>
              </a:rPr>
              <a:t>Γ</a:t>
            </a:r>
            <a:r>
              <a:rPr lang="en-US" sz="4000" b="1" dirty="0">
                <a:latin typeface="Monotype Corsiva" panose="03010101010201010101" pitchFamily="66" charset="0"/>
              </a:rPr>
              <a:t>Ω</a:t>
            </a:r>
            <a:r>
              <a:rPr lang="el-GR" sz="4000" b="1" dirty="0">
                <a:latin typeface="Monotype Corsiva" panose="03010101010201010101" pitchFamily="66" charset="0"/>
              </a:rPr>
              <a:t>Γ</a:t>
            </a:r>
            <a:r>
              <a:rPr lang="en-US" sz="4000" b="1" dirty="0">
                <a:latin typeface="Monotype Corsiva" panose="03010101010201010101" pitchFamily="66" charset="0"/>
              </a:rPr>
              <a:t>Ι</a:t>
            </a:r>
            <a:r>
              <a:rPr lang="el-GR" sz="4000" b="1" dirty="0">
                <a:latin typeface="Monotype Corsiva" panose="03010101010201010101" pitchFamily="66" charset="0"/>
              </a:rPr>
              <a:t>Κ</a:t>
            </a:r>
            <a:r>
              <a:rPr lang="en-US" sz="4000" b="1" dirty="0">
                <a:latin typeface="Monotype Corsiva" panose="03010101010201010101" pitchFamily="66" charset="0"/>
              </a:rPr>
              <a:t>Η</a:t>
            </a:r>
            <a:endParaRPr lang="en-US" sz="4000" b="1" dirty="0"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">
              <a:srgbClr val="00B0F0"/>
            </a:gs>
            <a:gs pos="28406">
              <a:srgbClr val="00B0F0">
                <a:alpha val="46000"/>
              </a:srgbClr>
            </a:gs>
            <a:gs pos="90533">
              <a:srgbClr val="00B0F0">
                <a:alpha val="21000"/>
              </a:srgbClr>
            </a:gs>
            <a:gs pos="52000">
              <a:srgbClr val="00B0F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66069" y="520511"/>
            <a:ext cx="6712094" cy="581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b="1" u="sng" dirty="0">
                <a:solidFill>
                  <a:srgbClr val="0070C0"/>
                </a:solidFill>
                <a:latin typeface="Monotype Corsiva" panose="03010101010201010101" pitchFamily="66" charset="0"/>
              </a:rPr>
              <a:t>Ε</a:t>
            </a:r>
            <a:r>
              <a:rPr lang="en-US" sz="2800" b="1" u="sng" dirty="0">
                <a:solidFill>
                  <a:srgbClr val="0070C0"/>
                </a:solidFill>
                <a:latin typeface="Monotype Corsiva" panose="03010101010201010101" pitchFamily="66" charset="0"/>
              </a:rPr>
              <a:t>Ρ</a:t>
            </a:r>
            <a:r>
              <a:rPr lang="el-GR" sz="2800" b="1" u="sng" dirty="0">
                <a:solidFill>
                  <a:srgbClr val="0070C0"/>
                </a:solidFill>
                <a:latin typeface="Monotype Corsiva" panose="03010101010201010101" pitchFamily="66" charset="0"/>
              </a:rPr>
              <a:t>Ω</a:t>
            </a:r>
            <a:r>
              <a:rPr lang="en-US" sz="2800" b="1" u="sng" dirty="0">
                <a:solidFill>
                  <a:srgbClr val="0070C0"/>
                </a:solidFill>
                <a:latin typeface="Monotype Corsiva" panose="03010101010201010101" pitchFamily="66" charset="0"/>
              </a:rPr>
              <a:t>Τ</a:t>
            </a:r>
            <a:r>
              <a:rPr lang="el-GR" sz="2800" b="1" u="sng" dirty="0">
                <a:solidFill>
                  <a:srgbClr val="0070C0"/>
                </a:solidFill>
                <a:latin typeface="Monotype Corsiva" panose="03010101010201010101" pitchFamily="66" charset="0"/>
              </a:rPr>
              <a:t>Η</a:t>
            </a:r>
            <a:r>
              <a:rPr lang="en-US" sz="2800" b="1" u="sng" dirty="0">
                <a:solidFill>
                  <a:srgbClr val="0070C0"/>
                </a:solidFill>
                <a:latin typeface="Monotype Corsiva" panose="03010101010201010101" pitchFamily="66" charset="0"/>
              </a:rPr>
              <a:t>Σ</a:t>
            </a:r>
            <a:r>
              <a:rPr lang="el-GR" sz="2800" b="1" u="sng" dirty="0">
                <a:solidFill>
                  <a:srgbClr val="0070C0"/>
                </a:solidFill>
                <a:latin typeface="Monotype Corsiva" panose="03010101010201010101" pitchFamily="66" charset="0"/>
              </a:rPr>
              <a:t>Η</a:t>
            </a:r>
            <a:r>
              <a:rPr lang="en-US" sz="2800" b="1" u="sng" dirty="0">
                <a:solidFill>
                  <a:srgbClr val="0070C0"/>
                </a:solidFill>
                <a:latin typeface="Monotype Corsiva" panose="03010101010201010101" pitchFamily="66" charset="0"/>
              </a:rPr>
              <a:t> 2. </a:t>
            </a:r>
            <a:endParaRPr lang="en-US" sz="2800" b="1" u="sng" dirty="0">
              <a:solidFill>
                <a:srgbClr val="0070C0"/>
              </a:solidFill>
              <a:latin typeface="Monotype Corsiva" panose="03010101010201010101" pitchFamily="66" charset="0"/>
            </a:endParaRPr>
          </a:p>
          <a:p>
            <a:endParaRPr lang="en-US" sz="28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  <a:p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Α</a:t>
            </a:r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λ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ή</a:t>
            </a:r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θ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ε</a:t>
            </a:r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ι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α </a:t>
            </a:r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τ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ο </a:t>
            </a:r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έ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χ</a:t>
            </a:r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ε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ι</a:t>
            </a:r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ς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 </a:t>
            </a:r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σ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κ</a:t>
            </a:r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ε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φ</a:t>
            </a:r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τ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ε</a:t>
            </a:r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ί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... </a:t>
            </a:r>
            <a:endParaRPr lang="en-US" sz="28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  <a:p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Ε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σ</a:t>
            </a:r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ύ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 </a:t>
            </a:r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σ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ε </a:t>
            </a:r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π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ο</a:t>
            </a:r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ι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α </a:t>
            </a:r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ο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μ</a:t>
            </a:r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ά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δ</a:t>
            </a:r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α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 </a:t>
            </a:r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α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ν</a:t>
            </a:r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ή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κ</a:t>
            </a:r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ε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ι</a:t>
            </a:r>
            <a:r>
              <a:rPr lang="el-GR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ς</a:t>
            </a:r>
            <a:r>
              <a:rPr lang="en-US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;;; </a:t>
            </a:r>
            <a:endParaRPr lang="en-US" sz="28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  <a:p>
            <a:endParaRPr lang="en-US" sz="2800" b="1" dirty="0">
              <a:latin typeface="Monotype Corsiva" panose="03010101010201010101" pitchFamily="66" charset="0"/>
            </a:endParaRPr>
          </a:p>
          <a:p>
            <a:r>
              <a:rPr lang="el-GR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Κ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ύ</a:t>
            </a:r>
            <a:r>
              <a:rPr lang="el-GR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κ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λ</a:t>
            </a:r>
            <a:r>
              <a:rPr lang="el-GR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ω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σ</a:t>
            </a:r>
            <a:r>
              <a:rPr lang="el-GR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ε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el-GR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α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υ</a:t>
            </a:r>
            <a:r>
              <a:rPr lang="el-GR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τ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ό </a:t>
            </a:r>
            <a:r>
              <a:rPr lang="el-GR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π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ο</a:t>
            </a:r>
            <a:r>
              <a:rPr lang="el-GR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υ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el-GR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σ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ε </a:t>
            </a:r>
            <a:r>
              <a:rPr lang="el-GR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ε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κ</a:t>
            </a:r>
            <a:r>
              <a:rPr lang="el-GR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φ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ρ</a:t>
            </a:r>
            <a:r>
              <a:rPr lang="el-GR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ά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ζ</a:t>
            </a:r>
            <a:r>
              <a:rPr lang="el-GR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ε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ι: 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endParaRPr lang="en-US" sz="2800" b="1" dirty="0">
              <a:solidFill>
                <a:schemeClr val="accent5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Ανήκω </a:t>
            </a:r>
            <a:endParaRPr lang="en-US" sz="28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1. </a:t>
            </a:r>
            <a:r>
              <a:rPr lang="en-US" sz="2800" b="1" dirty="0" err="1">
                <a:solidFill>
                  <a:srgbClr val="C00000"/>
                </a:solidFill>
                <a:latin typeface="Monotype Corsiva" panose="03010101010201010101" pitchFamily="66" charset="0"/>
              </a:rPr>
              <a:t>Στ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ο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υ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ς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δ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η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μ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ι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ο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υ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ρ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γ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ο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ύ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ς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τ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η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ς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Λ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ο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γ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ο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τ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ε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χ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ν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ί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α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ς</a:t>
            </a:r>
            <a:endParaRPr lang="en-US" sz="28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2. 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Σ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τους 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α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ν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α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γ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ν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ώ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σ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τ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ε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ς/ 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α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κ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ρ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ο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α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τ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έ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ς 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τ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η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ς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 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Λ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ο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γ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ο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τ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ε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χ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ν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ί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α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ς</a:t>
            </a:r>
            <a:endParaRPr lang="en-US" sz="28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3. 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Κ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αι στις δυο 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ο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μ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ά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δ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ε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ς </a:t>
            </a:r>
            <a:endParaRPr lang="en-US" sz="28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4. 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Σ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ε κα</a:t>
            </a:r>
            <a:r>
              <a:rPr lang="en-US" sz="2800" b="1" dirty="0" err="1">
                <a:solidFill>
                  <a:srgbClr val="C00000"/>
                </a:solidFill>
                <a:latin typeface="Monotype Corsiva" panose="03010101010201010101" pitchFamily="66" charset="0"/>
              </a:rPr>
              <a:t>μμί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α 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ο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μ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ά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δ</a:t>
            </a:r>
            <a:r>
              <a:rPr lang="el-GR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α</a:t>
            </a:r>
            <a:r>
              <a:rPr lang="en-US" sz="28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</a:t>
            </a:r>
            <a:endParaRPr lang="en-US" sz="28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>
        <p15:prstTrans prst="fractur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5035" y="751344"/>
            <a:ext cx="11721479" cy="49552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latin typeface="Monotype Corsiva" panose="03010101010201010101" pitchFamily="66" charset="0"/>
              </a:rPr>
              <a:t>Ε</a:t>
            </a:r>
            <a:r>
              <a:rPr lang="el-GR" sz="4000" b="1" dirty="0">
                <a:latin typeface="Monotype Corsiva" panose="03010101010201010101" pitchFamily="66" charset="0"/>
              </a:rPr>
              <a:t>Ρ</a:t>
            </a:r>
            <a:r>
              <a:rPr lang="en-US" sz="4000" b="1" dirty="0">
                <a:latin typeface="Monotype Corsiva" panose="03010101010201010101" pitchFamily="66" charset="0"/>
              </a:rPr>
              <a:t>Ω</a:t>
            </a:r>
            <a:r>
              <a:rPr lang="el-GR" sz="4000" b="1" dirty="0">
                <a:latin typeface="Monotype Corsiva" panose="03010101010201010101" pitchFamily="66" charset="0"/>
              </a:rPr>
              <a:t>Τ</a:t>
            </a:r>
            <a:r>
              <a:rPr lang="en-US" sz="4000" b="1" dirty="0">
                <a:latin typeface="Monotype Corsiva" panose="03010101010201010101" pitchFamily="66" charset="0"/>
              </a:rPr>
              <a:t>Η</a:t>
            </a:r>
            <a:r>
              <a:rPr lang="el-GR" sz="4000" b="1" dirty="0">
                <a:latin typeface="Monotype Corsiva" panose="03010101010201010101" pitchFamily="66" charset="0"/>
              </a:rPr>
              <a:t>Σ</a:t>
            </a:r>
            <a:r>
              <a:rPr lang="en-US" sz="4000" b="1" dirty="0">
                <a:latin typeface="Monotype Corsiva" panose="03010101010201010101" pitchFamily="66" charset="0"/>
              </a:rPr>
              <a:t>Η- </a:t>
            </a:r>
            <a:r>
              <a:rPr lang="el-GR" sz="4000" b="1" dirty="0">
                <a:latin typeface="Monotype Corsiva" panose="03010101010201010101" pitchFamily="66" charset="0"/>
              </a:rPr>
              <a:t>Ε</a:t>
            </a:r>
            <a:r>
              <a:rPr lang="en-US" sz="4000" b="1" dirty="0">
                <a:latin typeface="Monotype Corsiva" panose="03010101010201010101" pitchFamily="66" charset="0"/>
              </a:rPr>
              <a:t>Ρ</a:t>
            </a:r>
            <a:r>
              <a:rPr lang="el-GR" sz="4000" b="1" dirty="0">
                <a:latin typeface="Monotype Corsiva" panose="03010101010201010101" pitchFamily="66" charset="0"/>
              </a:rPr>
              <a:t>Γ</a:t>
            </a:r>
            <a:r>
              <a:rPr lang="en-US" sz="4000" b="1" dirty="0">
                <a:latin typeface="Monotype Corsiva" panose="03010101010201010101" pitchFamily="66" charset="0"/>
              </a:rPr>
              <a:t>Α</a:t>
            </a:r>
            <a:r>
              <a:rPr lang="el-GR" sz="4000" b="1" dirty="0">
                <a:latin typeface="Monotype Corsiva" panose="03010101010201010101" pitchFamily="66" charset="0"/>
              </a:rPr>
              <a:t>Σ</a:t>
            </a:r>
            <a:r>
              <a:rPr lang="en-US" sz="4000" b="1" dirty="0">
                <a:latin typeface="Monotype Corsiva" panose="03010101010201010101" pitchFamily="66" charset="0"/>
              </a:rPr>
              <a:t>Ι</a:t>
            </a:r>
            <a:r>
              <a:rPr lang="el-GR" sz="4000" b="1" dirty="0">
                <a:latin typeface="Monotype Corsiva" panose="03010101010201010101" pitchFamily="66" charset="0"/>
              </a:rPr>
              <a:t>Α</a:t>
            </a:r>
            <a:r>
              <a:rPr lang="en-US" sz="4000" b="1" dirty="0">
                <a:latin typeface="Monotype Corsiva" panose="03010101010201010101" pitchFamily="66" charset="0"/>
              </a:rPr>
              <a:t> 3. </a:t>
            </a:r>
            <a:endParaRPr lang="en-US" sz="4000" b="1" dirty="0">
              <a:latin typeface="Monotype Corsiva" panose="03010101010201010101" pitchFamily="66" charset="0"/>
            </a:endParaRPr>
          </a:p>
          <a:p>
            <a:endParaRPr lang="en-US" sz="2400" dirty="0">
              <a:latin typeface="Monotype Corsiva" panose="03010101010201010101" pitchFamily="66" charset="0"/>
            </a:endParaRPr>
          </a:p>
          <a:p>
            <a:r>
              <a:rPr lang="en-US" sz="3600" b="1" dirty="0">
                <a:latin typeface="Monotype Corsiva" panose="03010101010201010101" pitchFamily="66" charset="0"/>
              </a:rPr>
              <a:t>3.1.</a:t>
            </a:r>
            <a:r>
              <a:rPr lang="en-US" sz="3600" dirty="0">
                <a:latin typeface="Monotype Corsiva" panose="03010101010201010101" pitchFamily="66" charset="0"/>
              </a:rPr>
              <a:t> </a:t>
            </a:r>
            <a:r>
              <a:rPr lang="en-US" sz="3600" dirty="0" err="1">
                <a:latin typeface="Monotype Corsiva" panose="03010101010201010101" pitchFamily="66" charset="0"/>
              </a:rPr>
              <a:t>Ποι</a:t>
            </a:r>
            <a:r>
              <a:rPr lang="en-US" sz="3600" dirty="0">
                <a:latin typeface="Monotype Corsiva" panose="03010101010201010101" pitchFamily="66" charset="0"/>
              </a:rPr>
              <a:t>α είναι η δική σου γνώμη για το τι είναι λογοτεχνία; </a:t>
            </a:r>
            <a:endParaRPr lang="en-US" sz="3600" dirty="0">
              <a:latin typeface="Monotype Corsiva" panose="03010101010201010101" pitchFamily="66" charset="0"/>
            </a:endParaRPr>
          </a:p>
          <a:p>
            <a:r>
              <a:rPr lang="en-US" sz="3600" dirty="0">
                <a:latin typeface="Monotype Corsiva" panose="03010101010201010101" pitchFamily="66" charset="0"/>
              </a:rPr>
              <a:t>Με</a:t>
            </a:r>
            <a:r>
              <a:rPr lang="el-GR" sz="3600" dirty="0">
                <a:latin typeface="Monotype Corsiva" panose="03010101010201010101" pitchFamily="66" charset="0"/>
              </a:rPr>
              <a:t>τ</a:t>
            </a:r>
            <a:r>
              <a:rPr lang="en-US" sz="3600" dirty="0">
                <a:latin typeface="Monotype Corsiva" panose="03010101010201010101" pitchFamily="66" charset="0"/>
              </a:rPr>
              <a:t>ά </a:t>
            </a:r>
            <a:r>
              <a:rPr lang="el-GR" sz="3600" dirty="0">
                <a:latin typeface="Monotype Corsiva" panose="03010101010201010101" pitchFamily="66" charset="0"/>
              </a:rPr>
              <a:t>α</a:t>
            </a:r>
            <a:r>
              <a:rPr lang="en-US" sz="3600" dirty="0">
                <a:latin typeface="Monotype Corsiva" panose="03010101010201010101" pitchFamily="66" charset="0"/>
              </a:rPr>
              <a:t>π</a:t>
            </a:r>
            <a:r>
              <a:rPr lang="el-GR" sz="3600" dirty="0">
                <a:latin typeface="Monotype Corsiva" panose="03010101010201010101" pitchFamily="66" charset="0"/>
              </a:rPr>
              <a:t>ό</a:t>
            </a:r>
            <a:r>
              <a:rPr lang="en-US" sz="3600" dirty="0">
                <a:latin typeface="Monotype Corsiva" panose="03010101010201010101" pitchFamily="66" charset="0"/>
              </a:rPr>
              <a:t> </a:t>
            </a:r>
            <a:r>
              <a:rPr lang="el-GR" sz="3600" dirty="0">
                <a:latin typeface="Monotype Corsiva" panose="03010101010201010101" pitchFamily="66" charset="0"/>
              </a:rPr>
              <a:t>τ</a:t>
            </a:r>
            <a:r>
              <a:rPr lang="en-US" sz="3600" dirty="0">
                <a:latin typeface="Monotype Corsiva" panose="03010101010201010101" pitchFamily="66" charset="0"/>
              </a:rPr>
              <a:t>η </a:t>
            </a:r>
            <a:r>
              <a:rPr lang="el-GR" sz="3600" dirty="0">
                <a:latin typeface="Monotype Corsiva" panose="03010101010201010101" pitchFamily="66" charset="0"/>
              </a:rPr>
              <a:t>μ</a:t>
            </a:r>
            <a:r>
              <a:rPr lang="en-US" sz="3600" dirty="0">
                <a:latin typeface="Monotype Corsiva" panose="03010101010201010101" pitchFamily="66" charset="0"/>
              </a:rPr>
              <a:t>ε</a:t>
            </a:r>
            <a:r>
              <a:rPr lang="el-GR" sz="3600" dirty="0">
                <a:latin typeface="Monotype Corsiva" panose="03010101010201010101" pitchFamily="66" charset="0"/>
              </a:rPr>
              <a:t>λ</a:t>
            </a:r>
            <a:r>
              <a:rPr lang="en-US" sz="3600" dirty="0">
                <a:latin typeface="Monotype Corsiva" panose="03010101010201010101" pitchFamily="66" charset="0"/>
              </a:rPr>
              <a:t>έ</a:t>
            </a:r>
            <a:r>
              <a:rPr lang="el-GR" sz="3600" dirty="0">
                <a:latin typeface="Monotype Corsiva" panose="03010101010201010101" pitchFamily="66" charset="0"/>
              </a:rPr>
              <a:t>τ</a:t>
            </a:r>
            <a:r>
              <a:rPr lang="en-US" sz="3600" dirty="0">
                <a:latin typeface="Monotype Corsiva" panose="03010101010201010101" pitchFamily="66" charset="0"/>
              </a:rPr>
              <a:t>η </a:t>
            </a:r>
            <a:r>
              <a:rPr lang="el-GR" sz="3600" dirty="0">
                <a:latin typeface="Monotype Corsiva" panose="03010101010201010101" pitchFamily="66" charset="0"/>
              </a:rPr>
              <a:t>τ</a:t>
            </a:r>
            <a:r>
              <a:rPr lang="en-US" sz="3600" dirty="0">
                <a:latin typeface="Monotype Corsiva" panose="03010101010201010101" pitchFamily="66" charset="0"/>
              </a:rPr>
              <a:t>ω</a:t>
            </a:r>
            <a:r>
              <a:rPr lang="el-GR" sz="3600" dirty="0">
                <a:latin typeface="Monotype Corsiva" panose="03010101010201010101" pitchFamily="66" charset="0"/>
              </a:rPr>
              <a:t>ν</a:t>
            </a:r>
            <a:r>
              <a:rPr lang="en-US" sz="3600" dirty="0">
                <a:latin typeface="Monotype Corsiva" panose="03010101010201010101" pitchFamily="66" charset="0"/>
              </a:rPr>
              <a:t> </a:t>
            </a:r>
            <a:r>
              <a:rPr lang="el-GR" sz="3600" dirty="0">
                <a:latin typeface="Monotype Corsiva" panose="03010101010201010101" pitchFamily="66" charset="0"/>
              </a:rPr>
              <a:t>α</a:t>
            </a:r>
            <a:r>
              <a:rPr lang="en-US" sz="3600" dirty="0">
                <a:latin typeface="Monotype Corsiva" panose="03010101010201010101" pitchFamily="66" charset="0"/>
              </a:rPr>
              <a:t>π</a:t>
            </a:r>
            <a:r>
              <a:rPr lang="el-GR" sz="3600" dirty="0">
                <a:latin typeface="Monotype Corsiva" panose="03010101010201010101" pitchFamily="66" charset="0"/>
              </a:rPr>
              <a:t>ό</a:t>
            </a:r>
            <a:r>
              <a:rPr lang="en-US" sz="3600" dirty="0">
                <a:latin typeface="Monotype Corsiva" panose="03010101010201010101" pitchFamily="66" charset="0"/>
              </a:rPr>
              <a:t>ψ</a:t>
            </a:r>
            <a:r>
              <a:rPr lang="el-GR" sz="3600" dirty="0">
                <a:latin typeface="Monotype Corsiva" panose="03010101010201010101" pitchFamily="66" charset="0"/>
              </a:rPr>
              <a:t>ε</a:t>
            </a:r>
            <a:r>
              <a:rPr lang="en-US" sz="3600" dirty="0">
                <a:latin typeface="Monotype Corsiva" panose="03010101010201010101" pitchFamily="66" charset="0"/>
              </a:rPr>
              <a:t>ω</a:t>
            </a:r>
            <a:r>
              <a:rPr lang="el-GR" sz="3600" dirty="0">
                <a:latin typeface="Monotype Corsiva" panose="03010101010201010101" pitchFamily="66" charset="0"/>
              </a:rPr>
              <a:t>ν</a:t>
            </a:r>
            <a:r>
              <a:rPr lang="en-US" sz="3600" dirty="0">
                <a:latin typeface="Monotype Corsiva" panose="03010101010201010101" pitchFamily="66" charset="0"/>
              </a:rPr>
              <a:t> </a:t>
            </a:r>
            <a:r>
              <a:rPr lang="el-GR" sz="3600" dirty="0">
                <a:latin typeface="Monotype Corsiva" panose="03010101010201010101" pitchFamily="66" charset="0"/>
              </a:rPr>
              <a:t>π</a:t>
            </a:r>
            <a:r>
              <a:rPr lang="en-US" sz="3600" dirty="0">
                <a:latin typeface="Monotype Corsiva" panose="03010101010201010101" pitchFamily="66" charset="0"/>
              </a:rPr>
              <a:t>ο</a:t>
            </a:r>
            <a:r>
              <a:rPr lang="el-GR" sz="3600" dirty="0">
                <a:latin typeface="Monotype Corsiva" panose="03010101010201010101" pitchFamily="66" charset="0"/>
              </a:rPr>
              <a:t>υ</a:t>
            </a:r>
            <a:r>
              <a:rPr lang="en-US" sz="3600" dirty="0">
                <a:latin typeface="Monotype Corsiva" panose="03010101010201010101" pitchFamily="66" charset="0"/>
              </a:rPr>
              <a:t>  </a:t>
            </a:r>
            <a:r>
              <a:rPr lang="el-GR" sz="3600" dirty="0">
                <a:latin typeface="Monotype Corsiva" panose="03010101010201010101" pitchFamily="66" charset="0"/>
              </a:rPr>
              <a:t>π</a:t>
            </a:r>
            <a:r>
              <a:rPr lang="en-US" sz="3600" dirty="0">
                <a:latin typeface="Monotype Corsiva" panose="03010101010201010101" pitchFamily="66" charset="0"/>
              </a:rPr>
              <a:t>α</a:t>
            </a:r>
            <a:r>
              <a:rPr lang="el-GR" sz="3600" dirty="0">
                <a:latin typeface="Monotype Corsiva" panose="03010101010201010101" pitchFamily="66" charset="0"/>
              </a:rPr>
              <a:t>ρ</a:t>
            </a:r>
            <a:r>
              <a:rPr lang="en-US" sz="3600" dirty="0">
                <a:latin typeface="Monotype Corsiva" panose="03010101010201010101" pitchFamily="66" charset="0"/>
              </a:rPr>
              <a:t>α</a:t>
            </a:r>
            <a:r>
              <a:rPr lang="el-GR" sz="3600" dirty="0">
                <a:latin typeface="Monotype Corsiva" panose="03010101010201010101" pitchFamily="66" charset="0"/>
              </a:rPr>
              <a:t>τ</a:t>
            </a:r>
            <a:r>
              <a:rPr lang="en-US" sz="3600" dirty="0">
                <a:latin typeface="Monotype Corsiva" panose="03010101010201010101" pitchFamily="66" charset="0"/>
              </a:rPr>
              <a:t>έ</a:t>
            </a:r>
            <a:r>
              <a:rPr lang="el-GR" sz="3600" dirty="0">
                <a:latin typeface="Monotype Corsiva" panose="03010101010201010101" pitchFamily="66" charset="0"/>
              </a:rPr>
              <a:t>θ</a:t>
            </a:r>
            <a:r>
              <a:rPr lang="en-US" sz="3600" dirty="0">
                <a:latin typeface="Monotype Corsiva" panose="03010101010201010101" pitchFamily="66" charset="0"/>
              </a:rPr>
              <a:t>η</a:t>
            </a:r>
            <a:r>
              <a:rPr lang="el-GR" sz="3600" dirty="0">
                <a:latin typeface="Monotype Corsiva" panose="03010101010201010101" pitchFamily="66" charset="0"/>
              </a:rPr>
              <a:t>κ</a:t>
            </a:r>
            <a:r>
              <a:rPr lang="en-US" sz="3600" dirty="0">
                <a:latin typeface="Monotype Corsiva" panose="03010101010201010101" pitchFamily="66" charset="0"/>
              </a:rPr>
              <a:t>α</a:t>
            </a:r>
            <a:r>
              <a:rPr lang="el-GR" sz="3600" dirty="0">
                <a:latin typeface="Monotype Corsiva" panose="03010101010201010101" pitchFamily="66" charset="0"/>
              </a:rPr>
              <a:t>ν</a:t>
            </a:r>
            <a:r>
              <a:rPr lang="en-US" sz="3600" dirty="0">
                <a:latin typeface="Monotype Corsiva" panose="03010101010201010101" pitchFamily="66" charset="0"/>
              </a:rPr>
              <a:t> </a:t>
            </a:r>
            <a:endParaRPr lang="en-US" sz="3600" dirty="0">
              <a:latin typeface="Monotype Corsiva" panose="03010101010201010101" pitchFamily="66" charset="0"/>
            </a:endParaRPr>
          </a:p>
          <a:p>
            <a:r>
              <a:rPr lang="el-GR" sz="3600" dirty="0">
                <a:latin typeface="Monotype Corsiva" panose="03010101010201010101" pitchFamily="66" charset="0"/>
              </a:rPr>
              <a:t>γ</a:t>
            </a:r>
            <a:r>
              <a:rPr lang="en-US" sz="3600" dirty="0">
                <a:latin typeface="Monotype Corsiva" panose="03010101010201010101" pitchFamily="66" charset="0"/>
              </a:rPr>
              <a:t>ι</a:t>
            </a:r>
            <a:r>
              <a:rPr lang="el-GR" sz="3600" dirty="0">
                <a:latin typeface="Monotype Corsiva" panose="03010101010201010101" pitchFamily="66" charset="0"/>
              </a:rPr>
              <a:t>α</a:t>
            </a:r>
            <a:r>
              <a:rPr lang="en-US" sz="3600" dirty="0">
                <a:latin typeface="Monotype Corsiva" panose="03010101010201010101" pitchFamily="66" charset="0"/>
              </a:rPr>
              <a:t> </a:t>
            </a:r>
            <a:r>
              <a:rPr lang="el-GR" sz="3600" dirty="0">
                <a:latin typeface="Monotype Corsiva" panose="03010101010201010101" pitchFamily="66" charset="0"/>
              </a:rPr>
              <a:t>τ</a:t>
            </a:r>
            <a:r>
              <a:rPr lang="en-US" sz="3600" dirty="0">
                <a:latin typeface="Monotype Corsiva" panose="03010101010201010101" pitchFamily="66" charset="0"/>
              </a:rPr>
              <a:t>η</a:t>
            </a:r>
            <a:r>
              <a:rPr lang="el-GR" sz="3600" dirty="0">
                <a:latin typeface="Monotype Corsiva" panose="03010101010201010101" pitchFamily="66" charset="0"/>
              </a:rPr>
              <a:t>ν</a:t>
            </a:r>
            <a:r>
              <a:rPr lang="en-US" sz="3600" dirty="0">
                <a:latin typeface="Monotype Corsiva" panose="03010101010201010101" pitchFamily="66" charset="0"/>
              </a:rPr>
              <a:t> </a:t>
            </a:r>
            <a:r>
              <a:rPr lang="el-GR" sz="3600" dirty="0">
                <a:latin typeface="Monotype Corsiva" panose="03010101010201010101" pitchFamily="66" charset="0"/>
              </a:rPr>
              <a:t>λ</a:t>
            </a:r>
            <a:r>
              <a:rPr lang="en-US" sz="3600" dirty="0">
                <a:latin typeface="Monotype Corsiva" panose="03010101010201010101" pitchFamily="66" charset="0"/>
              </a:rPr>
              <a:t>ο</a:t>
            </a:r>
            <a:r>
              <a:rPr lang="el-GR" sz="3600" dirty="0">
                <a:latin typeface="Monotype Corsiva" panose="03010101010201010101" pitchFamily="66" charset="0"/>
              </a:rPr>
              <a:t>γ</a:t>
            </a:r>
            <a:r>
              <a:rPr lang="en-US" sz="3600" dirty="0">
                <a:latin typeface="Monotype Corsiva" panose="03010101010201010101" pitchFamily="66" charset="0"/>
              </a:rPr>
              <a:t>ο</a:t>
            </a:r>
            <a:r>
              <a:rPr lang="el-GR" sz="3600" dirty="0">
                <a:latin typeface="Monotype Corsiva" panose="03010101010201010101" pitchFamily="66" charset="0"/>
              </a:rPr>
              <a:t>τ</a:t>
            </a:r>
            <a:r>
              <a:rPr lang="en-US" sz="3600" dirty="0">
                <a:latin typeface="Monotype Corsiva" panose="03010101010201010101" pitchFamily="66" charset="0"/>
              </a:rPr>
              <a:t>ε</a:t>
            </a:r>
            <a:r>
              <a:rPr lang="el-GR" sz="3600" dirty="0">
                <a:latin typeface="Monotype Corsiva" panose="03010101010201010101" pitchFamily="66" charset="0"/>
              </a:rPr>
              <a:t>χ</a:t>
            </a:r>
            <a:r>
              <a:rPr lang="en-US" sz="3600" dirty="0">
                <a:latin typeface="Monotype Corsiva" panose="03010101010201010101" pitchFamily="66" charset="0"/>
              </a:rPr>
              <a:t>ν</a:t>
            </a:r>
            <a:r>
              <a:rPr lang="el-GR" sz="3600" dirty="0">
                <a:latin typeface="Monotype Corsiva" panose="03010101010201010101" pitchFamily="66" charset="0"/>
              </a:rPr>
              <a:t>ί</a:t>
            </a:r>
            <a:r>
              <a:rPr lang="en-US" sz="3600" dirty="0">
                <a:latin typeface="Monotype Corsiva" panose="03010101010201010101" pitchFamily="66" charset="0"/>
              </a:rPr>
              <a:t>α, </a:t>
            </a:r>
            <a:r>
              <a:rPr lang="el-GR" sz="3600" dirty="0">
                <a:latin typeface="Monotype Corsiva" panose="03010101010201010101" pitchFamily="66" charset="0"/>
              </a:rPr>
              <a:t>ε</a:t>
            </a:r>
            <a:r>
              <a:rPr lang="en-US" sz="3600" dirty="0">
                <a:latin typeface="Monotype Corsiva" panose="03010101010201010101" pitchFamily="66" charset="0"/>
              </a:rPr>
              <a:t>ξ</a:t>
            </a:r>
            <a:r>
              <a:rPr lang="el-GR" sz="3600" dirty="0">
                <a:latin typeface="Monotype Corsiva" panose="03010101010201010101" pitchFamily="66" charset="0"/>
              </a:rPr>
              <a:t>ή</a:t>
            </a:r>
            <a:r>
              <a:rPr lang="en-US" sz="3600" dirty="0">
                <a:latin typeface="Monotype Corsiva" panose="03010101010201010101" pitchFamily="66" charset="0"/>
              </a:rPr>
              <a:t>γ</a:t>
            </a:r>
            <a:r>
              <a:rPr lang="el-GR" sz="3600" dirty="0">
                <a:latin typeface="Monotype Corsiva" panose="03010101010201010101" pitchFamily="66" charset="0"/>
              </a:rPr>
              <a:t>η</a:t>
            </a:r>
            <a:r>
              <a:rPr lang="en-US" sz="3600" dirty="0">
                <a:latin typeface="Monotype Corsiva" panose="03010101010201010101" pitchFamily="66" charset="0"/>
              </a:rPr>
              <a:t>σ</a:t>
            </a:r>
            <a:r>
              <a:rPr lang="el-GR" sz="3600" dirty="0">
                <a:latin typeface="Monotype Corsiva" panose="03010101010201010101" pitchFamily="66" charset="0"/>
              </a:rPr>
              <a:t>ε</a:t>
            </a:r>
            <a:r>
              <a:rPr lang="en-US" sz="3600" dirty="0">
                <a:latin typeface="Monotype Corsiva" panose="03010101010201010101" pitchFamily="66" charset="0"/>
              </a:rPr>
              <a:t> </a:t>
            </a:r>
            <a:r>
              <a:rPr lang="el-GR" sz="3600" dirty="0">
                <a:latin typeface="Monotype Corsiva" panose="03010101010201010101" pitchFamily="66" charset="0"/>
              </a:rPr>
              <a:t>σ</a:t>
            </a:r>
            <a:r>
              <a:rPr lang="en-US" sz="3600" dirty="0">
                <a:latin typeface="Monotype Corsiva" panose="03010101010201010101" pitchFamily="66" charset="0"/>
              </a:rPr>
              <a:t>ε </a:t>
            </a:r>
            <a:r>
              <a:rPr lang="el-GR" sz="3600" dirty="0">
                <a:latin typeface="Monotype Corsiva" panose="03010101010201010101" pitchFamily="66" charset="0"/>
              </a:rPr>
              <a:t>μ</a:t>
            </a:r>
            <a:r>
              <a:rPr lang="en-US" sz="3600" dirty="0">
                <a:latin typeface="Monotype Corsiva" panose="03010101010201010101" pitchFamily="66" charset="0"/>
              </a:rPr>
              <a:t>ι</a:t>
            </a:r>
            <a:r>
              <a:rPr lang="el-GR" sz="3600" dirty="0">
                <a:latin typeface="Monotype Corsiva" panose="03010101010201010101" pitchFamily="66" charset="0"/>
              </a:rPr>
              <a:t>α</a:t>
            </a:r>
            <a:r>
              <a:rPr lang="en-US" sz="3600" dirty="0">
                <a:latin typeface="Monotype Corsiva" panose="03010101010201010101" pitchFamily="66" charset="0"/>
              </a:rPr>
              <a:t> </a:t>
            </a:r>
            <a:r>
              <a:rPr lang="el-GR" sz="3600" dirty="0">
                <a:latin typeface="Monotype Corsiva" panose="03010101010201010101" pitchFamily="66" charset="0"/>
              </a:rPr>
              <a:t>σ</a:t>
            </a:r>
            <a:r>
              <a:rPr lang="en-US" sz="3600" dirty="0">
                <a:latin typeface="Monotype Corsiva" panose="03010101010201010101" pitchFamily="66" charset="0"/>
              </a:rPr>
              <a:t>ύ</a:t>
            </a:r>
            <a:r>
              <a:rPr lang="el-GR" sz="3600" dirty="0">
                <a:latin typeface="Monotype Corsiva" panose="03010101010201010101" pitchFamily="66" charset="0"/>
              </a:rPr>
              <a:t>ν</a:t>
            </a:r>
            <a:r>
              <a:rPr lang="en-US" sz="3600" dirty="0">
                <a:latin typeface="Monotype Corsiva" panose="03010101010201010101" pitchFamily="66" charset="0"/>
              </a:rPr>
              <a:t>τ</a:t>
            </a:r>
            <a:r>
              <a:rPr lang="el-GR" sz="3600" dirty="0">
                <a:latin typeface="Monotype Corsiva" panose="03010101010201010101" pitchFamily="66" charset="0"/>
              </a:rPr>
              <a:t>ο</a:t>
            </a:r>
            <a:r>
              <a:rPr lang="en-US" sz="3600" dirty="0">
                <a:latin typeface="Monotype Corsiva" panose="03010101010201010101" pitchFamily="66" charset="0"/>
              </a:rPr>
              <a:t>μ</a:t>
            </a:r>
            <a:r>
              <a:rPr lang="el-GR" sz="3600" dirty="0">
                <a:latin typeface="Monotype Corsiva" panose="03010101010201010101" pitchFamily="66" charset="0"/>
              </a:rPr>
              <a:t>η</a:t>
            </a:r>
            <a:r>
              <a:rPr lang="en-US" sz="3600" dirty="0">
                <a:latin typeface="Monotype Corsiva" panose="03010101010201010101" pitchFamily="66" charset="0"/>
              </a:rPr>
              <a:t> </a:t>
            </a:r>
            <a:r>
              <a:rPr lang="el-GR" sz="3600" dirty="0">
                <a:latin typeface="Monotype Corsiva" panose="03010101010201010101" pitchFamily="66" charset="0"/>
              </a:rPr>
              <a:t>π</a:t>
            </a:r>
            <a:r>
              <a:rPr lang="en-US" sz="3600" dirty="0">
                <a:latin typeface="Monotype Corsiva" panose="03010101010201010101" pitchFamily="66" charset="0"/>
              </a:rPr>
              <a:t>α</a:t>
            </a:r>
            <a:r>
              <a:rPr lang="el-GR" sz="3600" dirty="0">
                <a:latin typeface="Monotype Corsiva" panose="03010101010201010101" pitchFamily="66" charset="0"/>
              </a:rPr>
              <a:t>ρ</a:t>
            </a:r>
            <a:r>
              <a:rPr lang="en-US" sz="3600" dirty="0">
                <a:latin typeface="Monotype Corsiva" panose="03010101010201010101" pitchFamily="66" charset="0"/>
              </a:rPr>
              <a:t>ά</a:t>
            </a:r>
            <a:r>
              <a:rPr lang="el-GR" sz="3600" dirty="0">
                <a:latin typeface="Monotype Corsiva" panose="03010101010201010101" pitchFamily="66" charset="0"/>
              </a:rPr>
              <a:t>γ</a:t>
            </a:r>
            <a:r>
              <a:rPr lang="en-US" sz="3600" dirty="0">
                <a:latin typeface="Monotype Corsiva" panose="03010101010201010101" pitchFamily="66" charset="0"/>
              </a:rPr>
              <a:t>ρ</a:t>
            </a:r>
            <a:r>
              <a:rPr lang="el-GR" sz="3600" dirty="0">
                <a:latin typeface="Monotype Corsiva" panose="03010101010201010101" pitchFamily="66" charset="0"/>
              </a:rPr>
              <a:t>α</a:t>
            </a:r>
            <a:r>
              <a:rPr lang="en-US" sz="3600" dirty="0">
                <a:latin typeface="Monotype Corsiva" panose="03010101010201010101" pitchFamily="66" charset="0"/>
              </a:rPr>
              <a:t>φ</a:t>
            </a:r>
            <a:r>
              <a:rPr lang="el-GR" sz="3600" dirty="0">
                <a:latin typeface="Monotype Corsiva" panose="03010101010201010101" pitchFamily="66" charset="0"/>
              </a:rPr>
              <a:t>ο</a:t>
            </a:r>
            <a:r>
              <a:rPr lang="en-US" sz="3600" dirty="0">
                <a:latin typeface="Monotype Corsiva" panose="03010101010201010101" pitchFamily="66" charset="0"/>
              </a:rPr>
              <a:t> </a:t>
            </a:r>
            <a:endParaRPr lang="en-US" sz="3600" dirty="0">
              <a:latin typeface="Monotype Corsiva" panose="03010101010201010101" pitchFamily="66" charset="0"/>
            </a:endParaRPr>
          </a:p>
          <a:p>
            <a:r>
              <a:rPr lang="el-GR" sz="3600" dirty="0">
                <a:latin typeface="Monotype Corsiva" panose="03010101010201010101" pitchFamily="66" charset="0"/>
              </a:rPr>
              <a:t>τ</a:t>
            </a:r>
            <a:r>
              <a:rPr lang="en-US" sz="3600" dirty="0">
                <a:latin typeface="Monotype Corsiva" panose="03010101010201010101" pitchFamily="66" charset="0"/>
              </a:rPr>
              <a:t>ι </a:t>
            </a:r>
            <a:r>
              <a:rPr lang="el-GR" sz="3600" dirty="0">
                <a:latin typeface="Monotype Corsiva" panose="03010101010201010101" pitchFamily="66" charset="0"/>
              </a:rPr>
              <a:t>π</a:t>
            </a:r>
            <a:r>
              <a:rPr lang="en-US" sz="3600" dirty="0">
                <a:latin typeface="Monotype Corsiva" panose="03010101010201010101" pitchFamily="66" charset="0"/>
              </a:rPr>
              <a:t>ι</a:t>
            </a:r>
            <a:r>
              <a:rPr lang="el-GR" sz="3600" dirty="0">
                <a:latin typeface="Monotype Corsiva" panose="03010101010201010101" pitchFamily="66" charset="0"/>
              </a:rPr>
              <a:t>σ</a:t>
            </a:r>
            <a:r>
              <a:rPr lang="en-US" sz="3600" dirty="0">
                <a:latin typeface="Monotype Corsiva" panose="03010101010201010101" pitchFamily="66" charset="0"/>
              </a:rPr>
              <a:t>τ</a:t>
            </a:r>
            <a:r>
              <a:rPr lang="el-GR" sz="3600" dirty="0">
                <a:latin typeface="Monotype Corsiva" panose="03010101010201010101" pitchFamily="66" charset="0"/>
              </a:rPr>
              <a:t>ε</a:t>
            </a:r>
            <a:r>
              <a:rPr lang="en-US" sz="3600" dirty="0">
                <a:latin typeface="Monotype Corsiva" panose="03010101010201010101" pitchFamily="66" charset="0"/>
              </a:rPr>
              <a:t>ύ</a:t>
            </a:r>
            <a:r>
              <a:rPr lang="el-GR" sz="3600" dirty="0">
                <a:latin typeface="Monotype Corsiva" panose="03010101010201010101" pitchFamily="66" charset="0"/>
              </a:rPr>
              <a:t>ε</a:t>
            </a:r>
            <a:r>
              <a:rPr lang="en-US" sz="3600" dirty="0">
                <a:latin typeface="Monotype Corsiva" panose="03010101010201010101" pitchFamily="66" charset="0"/>
              </a:rPr>
              <a:t>ι</a:t>
            </a:r>
            <a:r>
              <a:rPr lang="el-GR" sz="3600" dirty="0">
                <a:latin typeface="Monotype Corsiva" panose="03010101010201010101" pitchFamily="66" charset="0"/>
              </a:rPr>
              <a:t>ς</a:t>
            </a:r>
            <a:r>
              <a:rPr lang="en-US" sz="3600" dirty="0">
                <a:latin typeface="Monotype Corsiva" panose="03010101010201010101" pitchFamily="66" charset="0"/>
              </a:rPr>
              <a:t> </a:t>
            </a:r>
            <a:r>
              <a:rPr lang="el-GR" sz="3600" dirty="0">
                <a:latin typeface="Monotype Corsiva" panose="03010101010201010101" pitchFamily="66" charset="0"/>
              </a:rPr>
              <a:t>ε</a:t>
            </a:r>
            <a:r>
              <a:rPr lang="en-US" sz="3600" dirty="0">
                <a:latin typeface="Monotype Corsiva" panose="03010101010201010101" pitchFamily="66" charset="0"/>
              </a:rPr>
              <a:t>σ</a:t>
            </a:r>
            <a:r>
              <a:rPr lang="el-GR" sz="3600" dirty="0">
                <a:latin typeface="Monotype Corsiva" panose="03010101010201010101" pitchFamily="66" charset="0"/>
              </a:rPr>
              <a:t>ύ</a:t>
            </a:r>
            <a:r>
              <a:rPr lang="en-US" sz="3600" dirty="0">
                <a:latin typeface="Monotype Corsiva" panose="03010101010201010101" pitchFamily="66" charset="0"/>
              </a:rPr>
              <a:t> </a:t>
            </a:r>
            <a:r>
              <a:rPr lang="el-GR" sz="3600" dirty="0">
                <a:latin typeface="Monotype Corsiva" panose="03010101010201010101" pitchFamily="66" charset="0"/>
              </a:rPr>
              <a:t>ό</a:t>
            </a:r>
            <a:r>
              <a:rPr lang="en-US" sz="3600" dirty="0">
                <a:latin typeface="Monotype Corsiva" panose="03010101010201010101" pitchFamily="66" charset="0"/>
              </a:rPr>
              <a:t>τ</a:t>
            </a:r>
            <a:r>
              <a:rPr lang="el-GR" sz="3600" dirty="0">
                <a:latin typeface="Monotype Corsiva" panose="03010101010201010101" pitchFamily="66" charset="0"/>
              </a:rPr>
              <a:t>ι</a:t>
            </a:r>
            <a:r>
              <a:rPr lang="en-US" sz="3600" dirty="0">
                <a:latin typeface="Monotype Corsiva" panose="03010101010201010101" pitchFamily="66" charset="0"/>
              </a:rPr>
              <a:t> </a:t>
            </a:r>
            <a:r>
              <a:rPr lang="el-GR" sz="3600" dirty="0">
                <a:latin typeface="Monotype Corsiva" panose="03010101010201010101" pitchFamily="66" charset="0"/>
              </a:rPr>
              <a:t>ε</a:t>
            </a:r>
            <a:r>
              <a:rPr lang="en-US" sz="3600" dirty="0">
                <a:latin typeface="Monotype Corsiva" panose="03010101010201010101" pitchFamily="66" charset="0"/>
              </a:rPr>
              <a:t>ί</a:t>
            </a:r>
            <a:r>
              <a:rPr lang="el-GR" sz="3600" dirty="0">
                <a:latin typeface="Monotype Corsiva" panose="03010101010201010101" pitchFamily="66" charset="0"/>
              </a:rPr>
              <a:t>ν</a:t>
            </a:r>
            <a:r>
              <a:rPr lang="en-US" sz="3600" dirty="0">
                <a:latin typeface="Monotype Corsiva" panose="03010101010201010101" pitchFamily="66" charset="0"/>
              </a:rPr>
              <a:t>α</a:t>
            </a:r>
            <a:r>
              <a:rPr lang="el-GR" sz="3600" dirty="0">
                <a:latin typeface="Monotype Corsiva" panose="03010101010201010101" pitchFamily="66" charset="0"/>
              </a:rPr>
              <a:t>ι</a:t>
            </a:r>
            <a:r>
              <a:rPr lang="en-US" sz="3600" dirty="0">
                <a:latin typeface="Monotype Corsiva" panose="03010101010201010101" pitchFamily="66" charset="0"/>
              </a:rPr>
              <a:t> </a:t>
            </a:r>
            <a:r>
              <a:rPr lang="el-GR" sz="3600" dirty="0">
                <a:latin typeface="Monotype Corsiva" panose="03010101010201010101" pitchFamily="66" charset="0"/>
              </a:rPr>
              <a:t>η</a:t>
            </a:r>
            <a:r>
              <a:rPr lang="en-US" sz="3600" dirty="0">
                <a:latin typeface="Monotype Corsiva" panose="03010101010201010101" pitchFamily="66" charset="0"/>
              </a:rPr>
              <a:t> </a:t>
            </a:r>
            <a:r>
              <a:rPr lang="el-GR" sz="3600" dirty="0">
                <a:latin typeface="Monotype Corsiva" panose="03010101010201010101" pitchFamily="66" charset="0"/>
              </a:rPr>
              <a:t>λ</a:t>
            </a:r>
            <a:r>
              <a:rPr lang="en-US" sz="3600" dirty="0">
                <a:latin typeface="Monotype Corsiva" panose="03010101010201010101" pitchFamily="66" charset="0"/>
              </a:rPr>
              <a:t>ο</a:t>
            </a:r>
            <a:r>
              <a:rPr lang="el-GR" sz="3600" dirty="0">
                <a:latin typeface="Monotype Corsiva" panose="03010101010201010101" pitchFamily="66" charset="0"/>
              </a:rPr>
              <a:t>γ</a:t>
            </a:r>
            <a:r>
              <a:rPr lang="en-US" sz="3600" dirty="0">
                <a:latin typeface="Monotype Corsiva" panose="03010101010201010101" pitchFamily="66" charset="0"/>
              </a:rPr>
              <a:t>ο</a:t>
            </a:r>
            <a:r>
              <a:rPr lang="el-GR" sz="3600" dirty="0">
                <a:latin typeface="Monotype Corsiva" panose="03010101010201010101" pitchFamily="66" charset="0"/>
              </a:rPr>
              <a:t>τ</a:t>
            </a:r>
            <a:r>
              <a:rPr lang="en-US" sz="3600" dirty="0">
                <a:latin typeface="Monotype Corsiva" panose="03010101010201010101" pitchFamily="66" charset="0"/>
              </a:rPr>
              <a:t>ε</a:t>
            </a:r>
            <a:r>
              <a:rPr lang="el-GR" sz="3600" dirty="0">
                <a:latin typeface="Monotype Corsiva" panose="03010101010201010101" pitchFamily="66" charset="0"/>
              </a:rPr>
              <a:t>χ</a:t>
            </a:r>
            <a:r>
              <a:rPr lang="en-US" sz="3600" dirty="0">
                <a:latin typeface="Monotype Corsiva" panose="03010101010201010101" pitchFamily="66" charset="0"/>
              </a:rPr>
              <a:t>ν</a:t>
            </a:r>
            <a:r>
              <a:rPr lang="el-GR" sz="3600" dirty="0">
                <a:latin typeface="Monotype Corsiva" panose="03010101010201010101" pitchFamily="66" charset="0"/>
              </a:rPr>
              <a:t>ί</a:t>
            </a:r>
            <a:r>
              <a:rPr lang="en-US" sz="3600" dirty="0">
                <a:latin typeface="Monotype Corsiva" panose="03010101010201010101" pitchFamily="66" charset="0"/>
              </a:rPr>
              <a:t>α </a:t>
            </a:r>
            <a:r>
              <a:rPr lang="el-GR" sz="3600" dirty="0">
                <a:latin typeface="Monotype Corsiva" panose="03010101010201010101" pitchFamily="66" charset="0"/>
              </a:rPr>
              <a:t>κ</a:t>
            </a:r>
            <a:r>
              <a:rPr lang="en-US" sz="3600" dirty="0">
                <a:latin typeface="Monotype Corsiva" panose="03010101010201010101" pitchFamily="66" charset="0"/>
              </a:rPr>
              <a:t>α</a:t>
            </a:r>
            <a:r>
              <a:rPr lang="el-GR" sz="3600" dirty="0">
                <a:latin typeface="Monotype Corsiva" panose="03010101010201010101" pitchFamily="66" charset="0"/>
              </a:rPr>
              <a:t>ι</a:t>
            </a:r>
            <a:r>
              <a:rPr lang="en-US" sz="3600" dirty="0">
                <a:latin typeface="Monotype Corsiva" panose="03010101010201010101" pitchFamily="66" charset="0"/>
              </a:rPr>
              <a:t> </a:t>
            </a:r>
            <a:r>
              <a:rPr lang="el-GR" sz="3600" dirty="0">
                <a:latin typeface="Monotype Corsiva" panose="03010101010201010101" pitchFamily="66" charset="0"/>
              </a:rPr>
              <a:t>σ</a:t>
            </a:r>
            <a:r>
              <a:rPr lang="en-US" sz="3600" dirty="0">
                <a:latin typeface="Monotype Corsiva" panose="03010101010201010101" pitchFamily="66" charset="0"/>
              </a:rPr>
              <a:t>ε </a:t>
            </a:r>
            <a:r>
              <a:rPr lang="el-GR" sz="3600" dirty="0">
                <a:latin typeface="Monotype Corsiva" panose="03010101010201010101" pitchFamily="66" charset="0"/>
              </a:rPr>
              <a:t>τ</a:t>
            </a:r>
            <a:r>
              <a:rPr lang="en-US" sz="3600" dirty="0">
                <a:latin typeface="Monotype Corsiva" panose="03010101010201010101" pitchFamily="66" charset="0"/>
              </a:rPr>
              <a:t>ι β</a:t>
            </a:r>
            <a:r>
              <a:rPr lang="en-US" sz="3600" dirty="0" err="1">
                <a:latin typeface="Monotype Corsiva" panose="03010101010201010101" pitchFamily="66" charset="0"/>
              </a:rPr>
              <a:t>οηθά</a:t>
            </a:r>
            <a:r>
              <a:rPr lang="en-US" sz="3600" dirty="0">
                <a:latin typeface="Monotype Corsiva" panose="03010101010201010101" pitchFamily="66" charset="0"/>
              </a:rPr>
              <a:t> τον </a:t>
            </a:r>
            <a:r>
              <a:rPr lang="en-US" sz="3600" dirty="0" err="1">
                <a:latin typeface="Monotype Corsiva" panose="03010101010201010101" pitchFamily="66" charset="0"/>
              </a:rPr>
              <a:t>άνθρω</a:t>
            </a:r>
            <a:r>
              <a:rPr lang="en-US" sz="3600" dirty="0">
                <a:latin typeface="Monotype Corsiva" panose="03010101010201010101" pitchFamily="66" charset="0"/>
              </a:rPr>
              <a:t>πο. </a:t>
            </a:r>
            <a:endParaRPr lang="en-US" sz="3600" dirty="0">
              <a:latin typeface="Monotype Corsiva" panose="03010101010201010101" pitchFamily="66" charset="0"/>
            </a:endParaRPr>
          </a:p>
          <a:p>
            <a:endParaRPr lang="en-US" sz="3600" dirty="0">
              <a:latin typeface="Monotype Corsiva" panose="03010101010201010101" pitchFamily="66" charset="0"/>
            </a:endParaRPr>
          </a:p>
          <a:p>
            <a:r>
              <a:rPr lang="en-US" sz="3600" b="1" dirty="0">
                <a:latin typeface="Monotype Corsiva" panose="03010101010201010101" pitchFamily="66" charset="0"/>
              </a:rPr>
              <a:t>3.2. </a:t>
            </a:r>
            <a:r>
              <a:rPr lang="en-US" sz="3600" dirty="0">
                <a:latin typeface="Monotype Corsiva" panose="03010101010201010101" pitchFamily="66" charset="0"/>
              </a:rPr>
              <a:t>Να καταγράψεις φράσεις που </a:t>
            </a:r>
            <a:r>
              <a:rPr lang="el-GR" sz="3600" dirty="0">
                <a:latin typeface="Monotype Corsiva" panose="03010101010201010101" pitchFamily="66" charset="0"/>
              </a:rPr>
              <a:t>δ</a:t>
            </a:r>
            <a:r>
              <a:rPr lang="en-US" sz="3600" dirty="0">
                <a:latin typeface="Monotype Corsiva" panose="03010101010201010101" pitchFamily="66" charset="0"/>
              </a:rPr>
              <a:t>ι</a:t>
            </a:r>
            <a:r>
              <a:rPr lang="el-GR" sz="3600" dirty="0">
                <a:latin typeface="Monotype Corsiva" panose="03010101010201010101" pitchFamily="66" charset="0"/>
              </a:rPr>
              <a:t>ά</a:t>
            </a:r>
            <a:r>
              <a:rPr lang="en-US" sz="3600" dirty="0">
                <a:latin typeface="Monotype Corsiva" panose="03010101010201010101" pitchFamily="66" charset="0"/>
              </a:rPr>
              <a:t>β</a:t>
            </a:r>
            <a:r>
              <a:rPr lang="el-GR" sz="3600" dirty="0">
                <a:latin typeface="Monotype Corsiva" panose="03010101010201010101" pitchFamily="66" charset="0"/>
              </a:rPr>
              <a:t>α</a:t>
            </a:r>
            <a:r>
              <a:rPr lang="en-US" sz="3600" dirty="0">
                <a:latin typeface="Monotype Corsiva" panose="03010101010201010101" pitchFamily="66" charset="0"/>
              </a:rPr>
              <a:t>σ</a:t>
            </a:r>
            <a:r>
              <a:rPr lang="el-GR" sz="3600" dirty="0">
                <a:latin typeface="Monotype Corsiva" panose="03010101010201010101" pitchFamily="66" charset="0"/>
              </a:rPr>
              <a:t>ε</a:t>
            </a:r>
            <a:r>
              <a:rPr lang="en-US" sz="3600" dirty="0">
                <a:latin typeface="Monotype Corsiva" panose="03010101010201010101" pitchFamily="66" charset="0"/>
              </a:rPr>
              <a:t>ς, </a:t>
            </a:r>
            <a:r>
              <a:rPr lang="el-GR" sz="3600" dirty="0">
                <a:latin typeface="Monotype Corsiva" panose="03010101010201010101" pitchFamily="66" charset="0"/>
              </a:rPr>
              <a:t>ά</a:t>
            </a:r>
            <a:r>
              <a:rPr lang="en-US" sz="3600" dirty="0">
                <a:latin typeface="Monotype Corsiva" panose="03010101010201010101" pitchFamily="66" charset="0"/>
              </a:rPr>
              <a:t>κ</a:t>
            </a:r>
            <a:r>
              <a:rPr lang="el-GR" sz="3600" dirty="0">
                <a:latin typeface="Monotype Corsiva" panose="03010101010201010101" pitchFamily="66" charset="0"/>
              </a:rPr>
              <a:t>ο</a:t>
            </a:r>
            <a:r>
              <a:rPr lang="en-US" sz="3600" dirty="0">
                <a:latin typeface="Monotype Corsiva" panose="03010101010201010101" pitchFamily="66" charset="0"/>
              </a:rPr>
              <a:t>υ</a:t>
            </a:r>
            <a:r>
              <a:rPr lang="el-GR" sz="3600" dirty="0">
                <a:latin typeface="Monotype Corsiva" panose="03010101010201010101" pitchFamily="66" charset="0"/>
              </a:rPr>
              <a:t>σ</a:t>
            </a:r>
            <a:r>
              <a:rPr lang="en-US" sz="3600" dirty="0">
                <a:latin typeface="Monotype Corsiva" panose="03010101010201010101" pitchFamily="66" charset="0"/>
              </a:rPr>
              <a:t>ε</a:t>
            </a:r>
            <a:r>
              <a:rPr lang="el-GR" sz="3600" dirty="0">
                <a:latin typeface="Monotype Corsiva" panose="03010101010201010101" pitchFamily="66" charset="0"/>
              </a:rPr>
              <a:t>ς</a:t>
            </a:r>
            <a:r>
              <a:rPr lang="en-US" sz="3600" dirty="0">
                <a:latin typeface="Monotype Corsiva" panose="03010101010201010101" pitchFamily="66" charset="0"/>
              </a:rPr>
              <a:t> </a:t>
            </a:r>
            <a:r>
              <a:rPr lang="el-GR" sz="3600" dirty="0">
                <a:latin typeface="Monotype Corsiva" panose="03010101010201010101" pitchFamily="66" charset="0"/>
              </a:rPr>
              <a:t>ή</a:t>
            </a:r>
            <a:r>
              <a:rPr lang="en-US" sz="3600" dirty="0">
                <a:latin typeface="Monotype Corsiva" panose="03010101010201010101" pitchFamily="66" charset="0"/>
              </a:rPr>
              <a:t> </a:t>
            </a:r>
            <a:r>
              <a:rPr lang="el-GR" sz="3600" dirty="0">
                <a:latin typeface="Monotype Corsiva" panose="03010101010201010101" pitchFamily="66" charset="0"/>
              </a:rPr>
              <a:t>σ</a:t>
            </a:r>
            <a:r>
              <a:rPr lang="en-US" sz="3600" dirty="0">
                <a:latin typeface="Monotype Corsiva" panose="03010101010201010101" pitchFamily="66" charset="0"/>
              </a:rPr>
              <a:t>κ</a:t>
            </a:r>
            <a:r>
              <a:rPr lang="el-GR" sz="3600" dirty="0">
                <a:latin typeface="Monotype Corsiva" panose="03010101010201010101" pitchFamily="66" charset="0"/>
              </a:rPr>
              <a:t>έ</a:t>
            </a:r>
            <a:r>
              <a:rPr lang="en-US" sz="3600" dirty="0">
                <a:latin typeface="Monotype Corsiva" panose="03010101010201010101" pitchFamily="66" charset="0"/>
              </a:rPr>
              <a:t>φ</a:t>
            </a:r>
            <a:r>
              <a:rPr lang="el-GR" sz="3600" dirty="0">
                <a:latin typeface="Monotype Corsiva" panose="03010101010201010101" pitchFamily="66" charset="0"/>
              </a:rPr>
              <a:t>τ</a:t>
            </a:r>
            <a:r>
              <a:rPr lang="en-US" sz="3600" dirty="0">
                <a:latin typeface="Monotype Corsiva" panose="03010101010201010101" pitchFamily="66" charset="0"/>
              </a:rPr>
              <a:t>η</a:t>
            </a:r>
            <a:r>
              <a:rPr lang="el-GR" sz="3600" dirty="0">
                <a:latin typeface="Monotype Corsiva" panose="03010101010201010101" pitchFamily="66" charset="0"/>
              </a:rPr>
              <a:t>κ</a:t>
            </a:r>
            <a:r>
              <a:rPr lang="en-US" sz="3600" dirty="0">
                <a:latin typeface="Monotype Corsiva" panose="03010101010201010101" pitchFamily="66" charset="0"/>
              </a:rPr>
              <a:t>ε</a:t>
            </a:r>
            <a:r>
              <a:rPr lang="el-GR" sz="3600" dirty="0">
                <a:latin typeface="Monotype Corsiva" panose="03010101010201010101" pitchFamily="66" charset="0"/>
              </a:rPr>
              <a:t>ς</a:t>
            </a:r>
            <a:r>
              <a:rPr lang="en-US" sz="3600" dirty="0">
                <a:latin typeface="Monotype Corsiva" panose="03010101010201010101" pitchFamily="66" charset="0"/>
              </a:rPr>
              <a:t> </a:t>
            </a:r>
            <a:endParaRPr lang="en-US" sz="3600" dirty="0">
              <a:latin typeface="Monotype Corsiva" panose="03010101010201010101" pitchFamily="66" charset="0"/>
            </a:endParaRPr>
          </a:p>
          <a:p>
            <a:r>
              <a:rPr lang="el-GR" sz="3600" dirty="0">
                <a:latin typeface="Monotype Corsiva" panose="03010101010201010101" pitchFamily="66" charset="0"/>
              </a:rPr>
              <a:t>κ</a:t>
            </a:r>
            <a:r>
              <a:rPr lang="en-US" sz="3600" dirty="0">
                <a:latin typeface="Monotype Corsiva" panose="03010101010201010101" pitchFamily="66" charset="0"/>
              </a:rPr>
              <a:t>α</a:t>
            </a:r>
            <a:r>
              <a:rPr lang="el-GR" sz="3600" dirty="0">
                <a:latin typeface="Monotype Corsiva" panose="03010101010201010101" pitchFamily="66" charset="0"/>
              </a:rPr>
              <a:t>ι</a:t>
            </a:r>
            <a:r>
              <a:rPr lang="en-US" sz="3600" dirty="0">
                <a:latin typeface="Monotype Corsiva" panose="03010101010201010101" pitchFamily="66" charset="0"/>
              </a:rPr>
              <a:t> </a:t>
            </a:r>
            <a:r>
              <a:rPr lang="el-GR" sz="3600" dirty="0">
                <a:latin typeface="Monotype Corsiva" panose="03010101010201010101" pitchFamily="66" charset="0"/>
              </a:rPr>
              <a:t>τ</a:t>
            </a:r>
            <a:r>
              <a:rPr lang="en-US" sz="3600" dirty="0">
                <a:latin typeface="Monotype Corsiva" panose="03010101010201010101" pitchFamily="66" charset="0"/>
              </a:rPr>
              <a:t>ι</a:t>
            </a:r>
            <a:r>
              <a:rPr lang="el-GR" sz="3600" dirty="0">
                <a:latin typeface="Monotype Corsiva" panose="03010101010201010101" pitchFamily="66" charset="0"/>
              </a:rPr>
              <a:t>ς</a:t>
            </a:r>
            <a:r>
              <a:rPr lang="en-US" sz="3600" dirty="0">
                <a:latin typeface="Monotype Corsiva" panose="03010101010201010101" pitchFamily="66" charset="0"/>
              </a:rPr>
              <a:t> θεωρείς </a:t>
            </a:r>
            <a:r>
              <a:rPr lang="el-GR" sz="3600" dirty="0">
                <a:latin typeface="Monotype Corsiva" panose="03010101010201010101" pitchFamily="66" charset="0"/>
              </a:rPr>
              <a:t>λ</a:t>
            </a:r>
            <a:r>
              <a:rPr lang="en-US" sz="3600" dirty="0">
                <a:latin typeface="Monotype Corsiva" panose="03010101010201010101" pitchFamily="66" charset="0"/>
              </a:rPr>
              <a:t>ο</a:t>
            </a:r>
            <a:r>
              <a:rPr lang="el-GR" sz="3600" dirty="0">
                <a:latin typeface="Monotype Corsiva" panose="03010101010201010101" pitchFamily="66" charset="0"/>
              </a:rPr>
              <a:t>γ</a:t>
            </a:r>
            <a:r>
              <a:rPr lang="en-US" sz="3600" dirty="0">
                <a:latin typeface="Monotype Corsiva" panose="03010101010201010101" pitchFamily="66" charset="0"/>
              </a:rPr>
              <a:t>ο</a:t>
            </a:r>
            <a:r>
              <a:rPr lang="el-GR" sz="3600" dirty="0">
                <a:latin typeface="Monotype Corsiva" panose="03010101010201010101" pitchFamily="66" charset="0"/>
              </a:rPr>
              <a:t>τ</a:t>
            </a:r>
            <a:r>
              <a:rPr lang="en-US" sz="3600" dirty="0">
                <a:latin typeface="Monotype Corsiva" panose="03010101010201010101" pitchFamily="66" charset="0"/>
              </a:rPr>
              <a:t>ε</a:t>
            </a:r>
            <a:r>
              <a:rPr lang="el-GR" sz="3600" dirty="0">
                <a:latin typeface="Monotype Corsiva" panose="03010101010201010101" pitchFamily="66" charset="0"/>
              </a:rPr>
              <a:t>χ</a:t>
            </a:r>
            <a:r>
              <a:rPr lang="en-US" sz="3600" dirty="0">
                <a:latin typeface="Monotype Corsiva" panose="03010101010201010101" pitchFamily="66" charset="0"/>
              </a:rPr>
              <a:t>ν</a:t>
            </a:r>
            <a:r>
              <a:rPr lang="el-GR" sz="3600" dirty="0">
                <a:latin typeface="Monotype Corsiva" panose="03010101010201010101" pitchFamily="66" charset="0"/>
              </a:rPr>
              <a:t>ι</a:t>
            </a:r>
            <a:r>
              <a:rPr lang="en-US" sz="3600" dirty="0">
                <a:latin typeface="Monotype Corsiva" panose="03010101010201010101" pitchFamily="66" charset="0"/>
              </a:rPr>
              <a:t>κ</a:t>
            </a:r>
            <a:r>
              <a:rPr lang="el-GR" sz="3600" dirty="0">
                <a:latin typeface="Monotype Corsiva" panose="03010101010201010101" pitchFamily="66" charset="0"/>
              </a:rPr>
              <a:t>έ</a:t>
            </a:r>
            <a:r>
              <a:rPr lang="en-US" sz="3600" dirty="0">
                <a:latin typeface="Monotype Corsiva" panose="03010101010201010101" pitchFamily="66" charset="0"/>
              </a:rPr>
              <a:t>ς. </a:t>
            </a:r>
            <a:endParaRPr lang="en-US" sz="3600" dirty="0"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37" y="0"/>
            <a:ext cx="11795217" cy="70480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latin typeface="Monotype Corsiva" panose="03010101010201010101" pitchFamily="66" charset="0"/>
              </a:rPr>
              <a:t>Ε</a:t>
            </a:r>
            <a:r>
              <a:rPr lang="el-GR" sz="3600" b="1" dirty="0">
                <a:latin typeface="Monotype Corsiva" panose="03010101010201010101" pitchFamily="66" charset="0"/>
              </a:rPr>
              <a:t>Ρ</a:t>
            </a:r>
            <a:r>
              <a:rPr lang="en-US" sz="3600" b="1" dirty="0">
                <a:latin typeface="Monotype Corsiva" panose="03010101010201010101" pitchFamily="66" charset="0"/>
              </a:rPr>
              <a:t>Ω</a:t>
            </a:r>
            <a:r>
              <a:rPr lang="el-GR" sz="3600" b="1" dirty="0">
                <a:latin typeface="Monotype Corsiva" panose="03010101010201010101" pitchFamily="66" charset="0"/>
              </a:rPr>
              <a:t>Τ</a:t>
            </a:r>
            <a:r>
              <a:rPr lang="en-US" sz="3600" b="1" dirty="0">
                <a:latin typeface="Monotype Corsiva" panose="03010101010201010101" pitchFamily="66" charset="0"/>
              </a:rPr>
              <a:t>Η</a:t>
            </a:r>
            <a:r>
              <a:rPr lang="el-GR" sz="3600" b="1" dirty="0">
                <a:latin typeface="Monotype Corsiva" panose="03010101010201010101" pitchFamily="66" charset="0"/>
              </a:rPr>
              <a:t>Σ</a:t>
            </a:r>
            <a:r>
              <a:rPr lang="en-US" sz="3600" b="1" dirty="0">
                <a:latin typeface="Monotype Corsiva" panose="03010101010201010101" pitchFamily="66" charset="0"/>
              </a:rPr>
              <a:t>Η- </a:t>
            </a:r>
            <a:r>
              <a:rPr lang="el-GR" sz="3600" b="1" dirty="0">
                <a:latin typeface="Monotype Corsiva" panose="03010101010201010101" pitchFamily="66" charset="0"/>
              </a:rPr>
              <a:t>Ε</a:t>
            </a:r>
            <a:r>
              <a:rPr lang="en-US" sz="3600" b="1" dirty="0">
                <a:latin typeface="Monotype Corsiva" panose="03010101010201010101" pitchFamily="66" charset="0"/>
              </a:rPr>
              <a:t>Ρ</a:t>
            </a:r>
            <a:r>
              <a:rPr lang="el-GR" sz="3600" b="1" dirty="0">
                <a:latin typeface="Monotype Corsiva" panose="03010101010201010101" pitchFamily="66" charset="0"/>
              </a:rPr>
              <a:t>Γ</a:t>
            </a:r>
            <a:r>
              <a:rPr lang="en-US" sz="3600" b="1" dirty="0">
                <a:latin typeface="Monotype Corsiva" panose="03010101010201010101" pitchFamily="66" charset="0"/>
              </a:rPr>
              <a:t>Α</a:t>
            </a:r>
            <a:r>
              <a:rPr lang="el-GR" sz="3600" b="1" dirty="0">
                <a:latin typeface="Monotype Corsiva" panose="03010101010201010101" pitchFamily="66" charset="0"/>
              </a:rPr>
              <a:t>Σ</a:t>
            </a:r>
            <a:r>
              <a:rPr lang="en-US" sz="3600" b="1" dirty="0">
                <a:latin typeface="Monotype Corsiva" panose="03010101010201010101" pitchFamily="66" charset="0"/>
              </a:rPr>
              <a:t>Ι</a:t>
            </a:r>
            <a:r>
              <a:rPr lang="el-GR" sz="3600" b="1" dirty="0">
                <a:latin typeface="Monotype Corsiva" panose="03010101010201010101" pitchFamily="66" charset="0"/>
              </a:rPr>
              <a:t>Α</a:t>
            </a:r>
            <a:r>
              <a:rPr lang="en-US" sz="3600" b="1" dirty="0">
                <a:latin typeface="Monotype Corsiva" panose="03010101010201010101" pitchFamily="66" charset="0"/>
              </a:rPr>
              <a:t> 4. </a:t>
            </a:r>
            <a:endParaRPr lang="en-US" sz="3600" b="1" dirty="0">
              <a:latin typeface="Monotype Corsiva" panose="03010101010201010101" pitchFamily="66" charset="0"/>
            </a:endParaRPr>
          </a:p>
          <a:p>
            <a:endParaRPr lang="en-US" sz="2400" dirty="0">
              <a:latin typeface="Monotype Corsiva" panose="03010101010201010101" pitchFamily="66" charset="0"/>
            </a:endParaRPr>
          </a:p>
          <a:p>
            <a:r>
              <a:rPr lang="en-US" sz="2800" b="1" dirty="0">
                <a:latin typeface="Monotype Corsiva" panose="03010101010201010101" pitchFamily="66" charset="0"/>
              </a:rPr>
              <a:t>4.1.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Ν</a:t>
            </a:r>
            <a:r>
              <a:rPr lang="en-US" sz="2800" dirty="0">
                <a:latin typeface="Monotype Corsiva" panose="03010101010201010101" pitchFamily="66" charset="0"/>
              </a:rPr>
              <a:t>α καταγράψετε 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υ</a:t>
            </a:r>
            <a:r>
              <a:rPr lang="en-US" sz="2800" dirty="0">
                <a:latin typeface="Monotype Corsiva" panose="03010101010201010101" pitchFamily="66" charset="0"/>
              </a:rPr>
              <a:t>ς 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ί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λ</a:t>
            </a:r>
            <a:r>
              <a:rPr lang="el-GR" sz="2800" dirty="0">
                <a:latin typeface="Monotype Corsiva" panose="03010101010201010101" pitchFamily="66" charset="0"/>
              </a:rPr>
              <a:t>ο</a:t>
            </a:r>
            <a:r>
              <a:rPr lang="en-US" sz="2800" dirty="0">
                <a:latin typeface="Monotype Corsiva" panose="03010101010201010101" pitchFamily="66" charset="0"/>
              </a:rPr>
              <a:t>υ</a:t>
            </a:r>
            <a:r>
              <a:rPr lang="el-GR" sz="2800" dirty="0">
                <a:latin typeface="Monotype Corsiva" panose="03010101010201010101" pitchFamily="66" charset="0"/>
              </a:rPr>
              <a:t>ς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π</a:t>
            </a:r>
            <a:r>
              <a:rPr lang="en-US" sz="2800" dirty="0">
                <a:latin typeface="Monotype Corsiva" panose="03010101010201010101" pitchFamily="66" charset="0"/>
              </a:rPr>
              <a:t>έ</a:t>
            </a:r>
            <a:r>
              <a:rPr lang="el-GR" sz="2800" dirty="0">
                <a:latin typeface="Monotype Corsiva" panose="03010101010201010101" pitchFamily="66" charset="0"/>
              </a:rPr>
              <a:t>ν</a:t>
            </a:r>
            <a:r>
              <a:rPr lang="en-US" sz="2800" dirty="0">
                <a:latin typeface="Monotype Corsiva" panose="03010101010201010101" pitchFamily="66" charset="0"/>
              </a:rPr>
              <a:t>τ</a:t>
            </a:r>
            <a:r>
              <a:rPr lang="el-GR" sz="2800" dirty="0">
                <a:latin typeface="Monotype Corsiva" panose="03010101010201010101" pitchFamily="66" charset="0"/>
              </a:rPr>
              <a:t>ε</a:t>
            </a:r>
            <a:r>
              <a:rPr lang="en-US" sz="2800" dirty="0">
                <a:latin typeface="Monotype Corsiva" panose="03010101010201010101" pitchFamily="66" charset="0"/>
              </a:rPr>
              <a:t> (5) βιβ</a:t>
            </a:r>
            <a:r>
              <a:rPr lang="en-US" sz="2800" dirty="0" err="1">
                <a:latin typeface="Monotype Corsiva" panose="03010101010201010101" pitchFamily="66" charset="0"/>
              </a:rPr>
              <a:t>λίων</a:t>
            </a:r>
            <a:r>
              <a:rPr lang="en-US" sz="2800" dirty="0">
                <a:latin typeface="Monotype Corsiva" panose="03010101010201010101" pitchFamily="66" charset="0"/>
              </a:rPr>
              <a:t>, </a:t>
            </a:r>
            <a:r>
              <a:rPr lang="el-GR" sz="2800" dirty="0">
                <a:latin typeface="Monotype Corsiva" panose="03010101010201010101" pitchFamily="66" charset="0"/>
              </a:rPr>
              <a:t>λ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γ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ε</a:t>
            </a:r>
            <a:r>
              <a:rPr lang="el-GR" sz="2800" dirty="0">
                <a:latin typeface="Monotype Corsiva" panose="03010101010201010101" pitchFamily="66" charset="0"/>
              </a:rPr>
              <a:t>χ</a:t>
            </a:r>
            <a:r>
              <a:rPr lang="en-US" sz="2800" dirty="0">
                <a:latin typeface="Monotype Corsiva" panose="03010101010201010101" pitchFamily="66" charset="0"/>
              </a:rPr>
              <a:t>ν</a:t>
            </a:r>
            <a:r>
              <a:rPr lang="el-GR" sz="2800" dirty="0">
                <a:latin typeface="Monotype Corsiva" panose="03010101010201010101" pitchFamily="66" charset="0"/>
              </a:rPr>
              <a:t>ι</a:t>
            </a:r>
            <a:r>
              <a:rPr lang="en-US" sz="2800" dirty="0">
                <a:latin typeface="Monotype Corsiva" panose="03010101010201010101" pitchFamily="66" charset="0"/>
              </a:rPr>
              <a:t>κ</a:t>
            </a:r>
            <a:r>
              <a:rPr lang="el-GR" sz="2800" dirty="0">
                <a:latin typeface="Monotype Corsiva" panose="03010101010201010101" pitchFamily="66" charset="0"/>
              </a:rPr>
              <a:t>ώ</a:t>
            </a:r>
            <a:r>
              <a:rPr lang="en-US" sz="2800" dirty="0">
                <a:latin typeface="Monotype Corsiva" panose="03010101010201010101" pitchFamily="66" charset="0"/>
              </a:rPr>
              <a:t>ν </a:t>
            </a:r>
            <a:r>
              <a:rPr lang="el-GR" sz="2800" dirty="0">
                <a:latin typeface="Monotype Corsiva" panose="03010101010201010101" pitchFamily="66" charset="0"/>
              </a:rPr>
              <a:t>ή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μ</a:t>
            </a:r>
            <a:r>
              <a:rPr lang="en-US" sz="2800" dirty="0">
                <a:latin typeface="Monotype Corsiva" panose="03010101010201010101" pitchFamily="66" charset="0"/>
              </a:rPr>
              <a:t>η </a:t>
            </a:r>
            <a:r>
              <a:rPr lang="el-GR" sz="2800" dirty="0">
                <a:latin typeface="Monotype Corsiva" panose="03010101010201010101" pitchFamily="66" charset="0"/>
              </a:rPr>
              <a:t>λ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γ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ε</a:t>
            </a:r>
            <a:r>
              <a:rPr lang="el-GR" sz="2800" dirty="0">
                <a:latin typeface="Monotype Corsiva" panose="03010101010201010101" pitchFamily="66" charset="0"/>
              </a:rPr>
              <a:t>χ</a:t>
            </a:r>
            <a:r>
              <a:rPr lang="en-US" sz="2800" dirty="0">
                <a:latin typeface="Monotype Corsiva" panose="03010101010201010101" pitchFamily="66" charset="0"/>
              </a:rPr>
              <a:t>ν</a:t>
            </a:r>
            <a:r>
              <a:rPr lang="el-GR" sz="2800" dirty="0">
                <a:latin typeface="Monotype Corsiva" panose="03010101010201010101" pitchFamily="66" charset="0"/>
              </a:rPr>
              <a:t>ι</a:t>
            </a:r>
            <a:r>
              <a:rPr lang="en-US" sz="2800" dirty="0">
                <a:latin typeface="Monotype Corsiva" panose="03010101010201010101" pitchFamily="66" charset="0"/>
              </a:rPr>
              <a:t>κ</a:t>
            </a:r>
            <a:r>
              <a:rPr lang="el-GR" sz="2800" dirty="0">
                <a:latin typeface="Monotype Corsiva" panose="03010101010201010101" pitchFamily="66" charset="0"/>
              </a:rPr>
              <a:t>ώ</a:t>
            </a:r>
            <a:r>
              <a:rPr lang="en-US" sz="2800" dirty="0">
                <a:latin typeface="Monotype Corsiva" panose="03010101010201010101" pitchFamily="66" charset="0"/>
              </a:rPr>
              <a:t>ν </a:t>
            </a:r>
            <a:endParaRPr lang="en-US" sz="2800" dirty="0">
              <a:latin typeface="Monotype Corsiva" panose="03010101010201010101" pitchFamily="66" charset="0"/>
            </a:endParaRPr>
          </a:p>
          <a:p>
            <a:r>
              <a:rPr lang="en-US" sz="2800" dirty="0">
                <a:latin typeface="Monotype Corsiva" panose="03010101010201010101" pitchFamily="66" charset="0"/>
              </a:rPr>
              <a:t>πο</a:t>
            </a:r>
            <a:r>
              <a:rPr lang="el-GR" sz="2800" dirty="0">
                <a:latin typeface="Monotype Corsiva" panose="03010101010201010101" pitchFamily="66" charset="0"/>
              </a:rPr>
              <a:t>υ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έ</a:t>
            </a:r>
            <a:r>
              <a:rPr lang="en-US" sz="2800" dirty="0">
                <a:latin typeface="Monotype Corsiva" panose="03010101010201010101" pitchFamily="66" charset="0"/>
              </a:rPr>
              <a:t>χ</a:t>
            </a:r>
            <a:r>
              <a:rPr lang="el-GR" sz="2800" dirty="0">
                <a:latin typeface="Monotype Corsiva" panose="03010101010201010101" pitchFamily="66" charset="0"/>
              </a:rPr>
              <a:t>ε</a:t>
            </a:r>
            <a:r>
              <a:rPr lang="en-US" sz="2800" dirty="0">
                <a:latin typeface="Monotype Corsiva" panose="03010101010201010101" pitchFamily="66" charset="0"/>
              </a:rPr>
              <a:t>τ</a:t>
            </a:r>
            <a:r>
              <a:rPr lang="el-GR" sz="2800" dirty="0">
                <a:latin typeface="Monotype Corsiva" panose="03010101010201010101" pitchFamily="66" charset="0"/>
              </a:rPr>
              <a:t>ε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δ</a:t>
            </a:r>
            <a:r>
              <a:rPr lang="en-US" sz="2800" dirty="0">
                <a:latin typeface="Monotype Corsiva" panose="03010101010201010101" pitchFamily="66" charset="0"/>
              </a:rPr>
              <a:t>ι</a:t>
            </a:r>
            <a:r>
              <a:rPr lang="el-GR" sz="2800" dirty="0">
                <a:latin typeface="Monotype Corsiva" panose="03010101010201010101" pitchFamily="66" charset="0"/>
              </a:rPr>
              <a:t>α</a:t>
            </a:r>
            <a:r>
              <a:rPr lang="en-US" sz="2800" dirty="0">
                <a:latin typeface="Monotype Corsiva" panose="03010101010201010101" pitchFamily="66" charset="0"/>
              </a:rPr>
              <a:t>β</a:t>
            </a:r>
            <a:r>
              <a:rPr lang="el-GR" sz="2800" dirty="0">
                <a:latin typeface="Monotype Corsiva" panose="03010101010201010101" pitchFamily="66" charset="0"/>
              </a:rPr>
              <a:t>ά</a:t>
            </a:r>
            <a:r>
              <a:rPr lang="en-US" sz="2800" dirty="0">
                <a:latin typeface="Monotype Corsiva" panose="03010101010201010101" pitchFamily="66" charset="0"/>
              </a:rPr>
              <a:t>σ</a:t>
            </a:r>
            <a:r>
              <a:rPr lang="el-GR" sz="2800" dirty="0">
                <a:latin typeface="Monotype Corsiva" panose="03010101010201010101" pitchFamily="66" charset="0"/>
              </a:rPr>
              <a:t>ε</a:t>
            </a:r>
            <a:r>
              <a:rPr lang="en-US" sz="2800" dirty="0">
                <a:latin typeface="Monotype Corsiva" panose="03010101010201010101" pitchFamily="66" charset="0"/>
              </a:rPr>
              <a:t>ι </a:t>
            </a:r>
            <a:r>
              <a:rPr lang="el-GR" sz="2800" dirty="0">
                <a:latin typeface="Monotype Corsiva" panose="03010101010201010101" pitchFamily="66" charset="0"/>
              </a:rPr>
              <a:t>μ</a:t>
            </a:r>
            <a:r>
              <a:rPr lang="en-US" sz="2800" dirty="0">
                <a:latin typeface="Monotype Corsiva" panose="03010101010201010101" pitchFamily="66" charset="0"/>
              </a:rPr>
              <a:t>έ</a:t>
            </a:r>
            <a:r>
              <a:rPr lang="el-GR" sz="2800" dirty="0">
                <a:latin typeface="Monotype Corsiva" panose="03010101010201010101" pitchFamily="66" charset="0"/>
              </a:rPr>
              <a:t>χ</a:t>
            </a:r>
            <a:r>
              <a:rPr lang="en-US" sz="2800" dirty="0">
                <a:latin typeface="Monotype Corsiva" panose="03010101010201010101" pitchFamily="66" charset="0"/>
              </a:rPr>
              <a:t>ρ</a:t>
            </a:r>
            <a:r>
              <a:rPr lang="el-GR" sz="2800" dirty="0">
                <a:latin typeface="Monotype Corsiva" panose="03010101010201010101" pitchFamily="66" charset="0"/>
              </a:rPr>
              <a:t>ι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 err="1">
                <a:latin typeface="Monotype Corsiva" panose="03010101010201010101" pitchFamily="66" charset="0"/>
              </a:rPr>
              <a:t>ώρ</a:t>
            </a:r>
            <a:r>
              <a:rPr lang="en-US" sz="2800" dirty="0">
                <a:latin typeface="Monotype Corsiva" panose="03010101010201010101" pitchFamily="66" charset="0"/>
              </a:rPr>
              <a:t>α στη ζωή σας. </a:t>
            </a:r>
            <a:endParaRPr lang="en-US" sz="2800" dirty="0">
              <a:latin typeface="Monotype Corsiva" panose="03010101010201010101" pitchFamily="66" charset="0"/>
            </a:endParaRPr>
          </a:p>
          <a:p>
            <a:r>
              <a:rPr lang="en-US" sz="2800" b="1" dirty="0">
                <a:latin typeface="Monotype Corsiva" panose="03010101010201010101" pitchFamily="66" charset="0"/>
              </a:rPr>
              <a:t>4.2.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Γ</a:t>
            </a:r>
            <a:r>
              <a:rPr lang="en-US" sz="2800" dirty="0">
                <a:latin typeface="Monotype Corsiva" panose="03010101010201010101" pitchFamily="66" charset="0"/>
              </a:rPr>
              <a:t>ι</a:t>
            </a:r>
            <a:r>
              <a:rPr lang="el-GR" sz="2800" dirty="0">
                <a:latin typeface="Monotype Corsiva" panose="03010101010201010101" pitchFamily="66" charset="0"/>
              </a:rPr>
              <a:t>α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π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ι</a:t>
            </a:r>
            <a:r>
              <a:rPr lang="en-US" sz="2800" dirty="0">
                <a:latin typeface="Monotype Corsiva" panose="03010101010201010101" pitchFamily="66" charset="0"/>
              </a:rPr>
              <a:t>ο </a:t>
            </a:r>
            <a:r>
              <a:rPr lang="el-GR" sz="2800" dirty="0">
                <a:latin typeface="Monotype Corsiva" panose="03010101010201010101" pitchFamily="66" charset="0"/>
              </a:rPr>
              <a:t>λ</a:t>
            </a:r>
            <a:r>
              <a:rPr lang="en-US" sz="2800" dirty="0">
                <a:latin typeface="Monotype Corsiva" panose="03010101010201010101" pitchFamily="66" charset="0"/>
              </a:rPr>
              <a:t>ό</a:t>
            </a:r>
            <a:r>
              <a:rPr lang="el-GR" sz="2800" dirty="0">
                <a:latin typeface="Monotype Corsiva" panose="03010101010201010101" pitchFamily="66" charset="0"/>
              </a:rPr>
              <a:t>γ</a:t>
            </a:r>
            <a:r>
              <a:rPr lang="en-US" sz="2800" dirty="0">
                <a:latin typeface="Monotype Corsiva" panose="03010101010201010101" pitchFamily="66" charset="0"/>
              </a:rPr>
              <a:t>ο </a:t>
            </a:r>
            <a:r>
              <a:rPr lang="el-GR" sz="2800" dirty="0">
                <a:latin typeface="Monotype Corsiva" panose="03010101010201010101" pitchFamily="66" charset="0"/>
              </a:rPr>
              <a:t>θ</a:t>
            </a:r>
            <a:r>
              <a:rPr lang="en-US" sz="2800" dirty="0">
                <a:latin typeface="Monotype Corsiva" panose="03010101010201010101" pitchFamily="66" charset="0"/>
              </a:rPr>
              <a:t>α </a:t>
            </a:r>
            <a:r>
              <a:rPr lang="el-GR" sz="2800" dirty="0">
                <a:latin typeface="Monotype Corsiva" panose="03010101010201010101" pitchFamily="66" charset="0"/>
              </a:rPr>
              <a:t>σ</a:t>
            </a:r>
            <a:r>
              <a:rPr lang="en-US" sz="2800" dirty="0">
                <a:latin typeface="Monotype Corsiva" panose="03010101010201010101" pitchFamily="66" charset="0"/>
              </a:rPr>
              <a:t>υ</a:t>
            </a:r>
            <a:r>
              <a:rPr lang="el-GR" sz="2800" dirty="0">
                <a:latin typeface="Monotype Corsiva" panose="03010101010201010101" pitchFamily="66" charset="0"/>
              </a:rPr>
              <a:t>σ</a:t>
            </a:r>
            <a:r>
              <a:rPr lang="en-US" sz="2800" dirty="0">
                <a:latin typeface="Monotype Corsiva" panose="03010101010201010101" pitchFamily="66" charset="0"/>
              </a:rPr>
              <a:t>τ</a:t>
            </a:r>
            <a:r>
              <a:rPr lang="el-GR" sz="2800" dirty="0">
                <a:latin typeface="Monotype Corsiva" panose="03010101010201010101" pitchFamily="66" charset="0"/>
              </a:rPr>
              <a:t>ή</a:t>
            </a:r>
            <a:r>
              <a:rPr lang="en-US" sz="2800" dirty="0">
                <a:latin typeface="Monotype Corsiva" panose="03010101010201010101" pitchFamily="66" charset="0"/>
              </a:rPr>
              <a:t>ν</a:t>
            </a:r>
            <a:r>
              <a:rPr lang="el-GR" sz="2800" dirty="0">
                <a:latin typeface="Monotype Corsiva" panose="03010101010201010101" pitchFamily="66" charset="0"/>
              </a:rPr>
              <a:t>α</a:t>
            </a:r>
            <a:r>
              <a:rPr lang="en-US" sz="2800" dirty="0">
                <a:latin typeface="Monotype Corsiva" panose="03010101010201010101" pitchFamily="66" charset="0"/>
              </a:rPr>
              <a:t>τ</a:t>
            </a:r>
            <a:r>
              <a:rPr lang="el-GR" sz="2800" dirty="0">
                <a:latin typeface="Monotype Corsiva" panose="03010101010201010101" pitchFamily="66" charset="0"/>
              </a:rPr>
              <a:t>ε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σ</a:t>
            </a:r>
            <a:r>
              <a:rPr lang="en-US" sz="2800" dirty="0">
                <a:latin typeface="Monotype Corsiva" panose="03010101010201010101" pitchFamily="66" charset="0"/>
              </a:rPr>
              <a:t>ε </a:t>
            </a:r>
            <a:r>
              <a:rPr lang="el-GR" sz="2800" dirty="0">
                <a:latin typeface="Monotype Corsiva" panose="03010101010201010101" pitchFamily="66" charset="0"/>
              </a:rPr>
              <a:t>κ</a:t>
            </a:r>
            <a:r>
              <a:rPr lang="en-US" sz="2800" dirty="0">
                <a:latin typeface="Monotype Corsiva" panose="03010101010201010101" pitchFamily="66" charset="0"/>
              </a:rPr>
              <a:t>ά</a:t>
            </a:r>
            <a:r>
              <a:rPr lang="el-GR" sz="2800" dirty="0">
                <a:latin typeface="Monotype Corsiva" panose="03010101010201010101" pitchFamily="66" charset="0"/>
              </a:rPr>
              <a:t>π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ι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ν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ν</a:t>
            </a:r>
            <a:r>
              <a:rPr lang="en-US" sz="2800" dirty="0">
                <a:latin typeface="Monotype Corsiva" panose="03010101010201010101" pitchFamily="66" charset="0"/>
              </a:rPr>
              <a:t>α </a:t>
            </a:r>
            <a:r>
              <a:rPr lang="el-GR" sz="2800" dirty="0">
                <a:latin typeface="Monotype Corsiva" panose="03010101010201010101" pitchFamily="66" charset="0"/>
              </a:rPr>
              <a:t>δ</a:t>
            </a:r>
            <a:r>
              <a:rPr lang="en-US" sz="2800" dirty="0">
                <a:latin typeface="Monotype Corsiva" panose="03010101010201010101" pitchFamily="66" charset="0"/>
              </a:rPr>
              <a:t>ι</a:t>
            </a:r>
            <a:r>
              <a:rPr lang="el-GR" sz="2800" dirty="0">
                <a:latin typeface="Monotype Corsiva" panose="03010101010201010101" pitchFamily="66" charset="0"/>
              </a:rPr>
              <a:t>α</a:t>
            </a:r>
            <a:r>
              <a:rPr lang="en-US" sz="2800" dirty="0">
                <a:latin typeface="Monotype Corsiva" panose="03010101010201010101" pitchFamily="66" charset="0"/>
              </a:rPr>
              <a:t>β</a:t>
            </a:r>
            <a:r>
              <a:rPr lang="el-GR" sz="2800" dirty="0">
                <a:latin typeface="Monotype Corsiva" panose="03010101010201010101" pitchFamily="66" charset="0"/>
              </a:rPr>
              <a:t>ά</a:t>
            </a:r>
            <a:r>
              <a:rPr lang="en-US" sz="2800" dirty="0">
                <a:latin typeface="Monotype Corsiva" panose="03010101010201010101" pitchFamily="66" charset="0"/>
              </a:rPr>
              <a:t>σ</a:t>
            </a:r>
            <a:r>
              <a:rPr lang="el-GR" sz="2800" dirty="0">
                <a:latin typeface="Monotype Corsiva" panose="03010101010201010101" pitchFamily="66" charset="0"/>
              </a:rPr>
              <a:t>ε</a:t>
            </a:r>
            <a:r>
              <a:rPr lang="en-US" sz="2800" dirty="0">
                <a:latin typeface="Monotype Corsiva" panose="03010101010201010101" pitchFamily="66" charset="0"/>
              </a:rPr>
              <a:t>ι 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ο </a:t>
            </a:r>
            <a:r>
              <a:rPr lang="el-GR" sz="2800" dirty="0">
                <a:latin typeface="Monotype Corsiva" panose="03010101010201010101" pitchFamily="66" charset="0"/>
              </a:rPr>
              <a:t>κ</a:t>
            </a:r>
            <a:r>
              <a:rPr lang="en-US" sz="2800" dirty="0">
                <a:latin typeface="Monotype Corsiva" panose="03010101010201010101" pitchFamily="66" charset="0"/>
              </a:rPr>
              <a:t>α</a:t>
            </a:r>
            <a:r>
              <a:rPr lang="el-GR" sz="2800" dirty="0">
                <a:latin typeface="Monotype Corsiva" panose="03010101010201010101" pitchFamily="66" charset="0"/>
              </a:rPr>
              <a:t>θ</a:t>
            </a:r>
            <a:r>
              <a:rPr lang="en-US" sz="2800" dirty="0">
                <a:latin typeface="Monotype Corsiva" panose="03010101010201010101" pitchFamily="66" charset="0"/>
              </a:rPr>
              <a:t>έ</a:t>
            </a:r>
            <a:r>
              <a:rPr lang="el-GR" sz="2800" dirty="0">
                <a:latin typeface="Monotype Corsiva" panose="03010101010201010101" pitchFamily="66" charset="0"/>
              </a:rPr>
              <a:t>ν</a:t>
            </a:r>
            <a:r>
              <a:rPr lang="en-US" sz="2800" dirty="0">
                <a:latin typeface="Monotype Corsiva" panose="03010101010201010101" pitchFamily="66" charset="0"/>
              </a:rPr>
              <a:t>α </a:t>
            </a:r>
            <a:r>
              <a:rPr lang="el-GR" sz="2800" dirty="0">
                <a:latin typeface="Monotype Corsiva" panose="03010101010201010101" pitchFamily="66" charset="0"/>
              </a:rPr>
              <a:t>α</a:t>
            </a:r>
            <a:r>
              <a:rPr lang="en-US" sz="2800" dirty="0">
                <a:latin typeface="Monotype Corsiva" panose="03010101010201010101" pitchFamily="66" charset="0"/>
              </a:rPr>
              <a:t>π</a:t>
            </a:r>
            <a:r>
              <a:rPr lang="el-GR" sz="2800" dirty="0">
                <a:latin typeface="Monotype Corsiva" panose="03010101010201010101" pitchFamily="66" charset="0"/>
              </a:rPr>
              <a:t>ό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α</a:t>
            </a:r>
            <a:r>
              <a:rPr lang="en-US" sz="2800" dirty="0">
                <a:latin typeface="Monotype Corsiva" panose="03010101010201010101" pitchFamily="66" charset="0"/>
              </a:rPr>
              <a:t>υ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ά 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α </a:t>
            </a:r>
            <a:r>
              <a:rPr lang="el-GR" sz="2800" dirty="0">
                <a:latin typeface="Monotype Corsiva" panose="03010101010201010101" pitchFamily="66" charset="0"/>
              </a:rPr>
              <a:t>β</a:t>
            </a:r>
            <a:r>
              <a:rPr lang="en-US" sz="2800" dirty="0">
                <a:latin typeface="Monotype Corsiva" panose="03010101010201010101" pitchFamily="66" charset="0"/>
              </a:rPr>
              <a:t>ι</a:t>
            </a:r>
            <a:r>
              <a:rPr lang="el-GR" sz="2800" dirty="0">
                <a:latin typeface="Monotype Corsiva" panose="03010101010201010101" pitchFamily="66" charset="0"/>
              </a:rPr>
              <a:t>β</a:t>
            </a:r>
            <a:r>
              <a:rPr lang="en-US" sz="2800" dirty="0">
                <a:latin typeface="Monotype Corsiva" panose="03010101010201010101" pitchFamily="66" charset="0"/>
              </a:rPr>
              <a:t>λ</a:t>
            </a:r>
            <a:r>
              <a:rPr lang="el-GR" sz="2800" dirty="0">
                <a:latin typeface="Monotype Corsiva" panose="03010101010201010101" pitchFamily="66" charset="0"/>
              </a:rPr>
              <a:t>ί</a:t>
            </a:r>
            <a:r>
              <a:rPr lang="en-US" sz="2800" dirty="0">
                <a:latin typeface="Monotype Corsiva" panose="03010101010201010101" pitchFamily="66" charset="0"/>
              </a:rPr>
              <a:t>α </a:t>
            </a:r>
            <a:endParaRPr lang="en-US" sz="2800" dirty="0">
              <a:latin typeface="Monotype Corsiva" panose="03010101010201010101" pitchFamily="66" charset="0"/>
            </a:endParaRPr>
          </a:p>
          <a:p>
            <a:r>
              <a:rPr lang="el-GR" sz="2800" dirty="0">
                <a:latin typeface="Monotype Corsiva" panose="03010101010201010101" pitchFamily="66" charset="0"/>
              </a:rPr>
              <a:t>π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υ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έ</a:t>
            </a:r>
            <a:r>
              <a:rPr lang="en-US" sz="2800" dirty="0">
                <a:latin typeface="Monotype Corsiva" panose="03010101010201010101" pitchFamily="66" charset="0"/>
              </a:rPr>
              <a:t>χ</a:t>
            </a:r>
            <a:r>
              <a:rPr lang="el-GR" sz="2800" dirty="0">
                <a:latin typeface="Monotype Corsiva" panose="03010101010201010101" pitchFamily="66" charset="0"/>
              </a:rPr>
              <a:t>ε</a:t>
            </a:r>
            <a:r>
              <a:rPr lang="en-US" sz="2800" dirty="0">
                <a:latin typeface="Monotype Corsiva" panose="03010101010201010101" pitchFamily="66" charset="0"/>
              </a:rPr>
              <a:t>τ</a:t>
            </a:r>
            <a:r>
              <a:rPr lang="el-GR" sz="2800" dirty="0">
                <a:latin typeface="Monotype Corsiva" panose="03010101010201010101" pitchFamily="66" charset="0"/>
              </a:rPr>
              <a:t>ε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δ</a:t>
            </a:r>
            <a:r>
              <a:rPr lang="en-US" sz="2800" dirty="0">
                <a:latin typeface="Monotype Corsiva" panose="03010101010201010101" pitchFamily="66" charset="0"/>
              </a:rPr>
              <a:t>ι</a:t>
            </a:r>
            <a:r>
              <a:rPr lang="el-GR" sz="2800" dirty="0">
                <a:latin typeface="Monotype Corsiva" panose="03010101010201010101" pitchFamily="66" charset="0"/>
              </a:rPr>
              <a:t>α</a:t>
            </a:r>
            <a:r>
              <a:rPr lang="en-US" sz="2800" dirty="0">
                <a:latin typeface="Monotype Corsiva" panose="03010101010201010101" pitchFamily="66" charset="0"/>
              </a:rPr>
              <a:t>β</a:t>
            </a:r>
            <a:r>
              <a:rPr lang="el-GR" sz="2800" dirty="0">
                <a:latin typeface="Monotype Corsiva" panose="03010101010201010101" pitchFamily="66" charset="0"/>
              </a:rPr>
              <a:t>ά</a:t>
            </a:r>
            <a:r>
              <a:rPr lang="en-US" sz="2800" dirty="0">
                <a:latin typeface="Monotype Corsiva" panose="03010101010201010101" pitchFamily="66" charset="0"/>
              </a:rPr>
              <a:t>σ</a:t>
            </a:r>
            <a:r>
              <a:rPr lang="el-GR" sz="2800" dirty="0">
                <a:latin typeface="Monotype Corsiva" panose="03010101010201010101" pitchFamily="66" charset="0"/>
              </a:rPr>
              <a:t>ε</a:t>
            </a:r>
            <a:r>
              <a:rPr lang="en-US" sz="2800" dirty="0">
                <a:latin typeface="Monotype Corsiva" panose="03010101010201010101" pitchFamily="66" charset="0"/>
              </a:rPr>
              <a:t>ι; </a:t>
            </a:r>
            <a:endParaRPr lang="en-US" sz="2800" dirty="0">
              <a:latin typeface="Monotype Corsiva" panose="03010101010201010101" pitchFamily="66" charset="0"/>
            </a:endParaRPr>
          </a:p>
          <a:p>
            <a:endParaRPr lang="en-US" sz="2400" dirty="0">
              <a:latin typeface="Monotype Corsiva" panose="03010101010201010101" pitchFamily="66" charset="0"/>
            </a:endParaRPr>
          </a:p>
          <a:p>
            <a:r>
              <a:rPr lang="en-US" sz="3600" b="1" dirty="0">
                <a:latin typeface="Monotype Corsiva" panose="03010101010201010101" pitchFamily="66" charset="0"/>
              </a:rPr>
              <a:t>Ε</a:t>
            </a:r>
            <a:r>
              <a:rPr lang="el-GR" sz="3600" b="1" dirty="0">
                <a:latin typeface="Monotype Corsiva" panose="03010101010201010101" pitchFamily="66" charset="0"/>
              </a:rPr>
              <a:t>Ρ</a:t>
            </a:r>
            <a:r>
              <a:rPr lang="en-US" sz="3600" b="1" dirty="0">
                <a:latin typeface="Monotype Corsiva" panose="03010101010201010101" pitchFamily="66" charset="0"/>
              </a:rPr>
              <a:t>Ω</a:t>
            </a:r>
            <a:r>
              <a:rPr lang="el-GR" sz="3600" b="1" dirty="0">
                <a:latin typeface="Monotype Corsiva" panose="03010101010201010101" pitchFamily="66" charset="0"/>
              </a:rPr>
              <a:t>Τ</a:t>
            </a:r>
            <a:r>
              <a:rPr lang="en-US" sz="3600" b="1" dirty="0">
                <a:latin typeface="Monotype Corsiva" panose="03010101010201010101" pitchFamily="66" charset="0"/>
              </a:rPr>
              <a:t>Η</a:t>
            </a:r>
            <a:r>
              <a:rPr lang="el-GR" sz="3600" b="1" dirty="0">
                <a:latin typeface="Monotype Corsiva" panose="03010101010201010101" pitchFamily="66" charset="0"/>
              </a:rPr>
              <a:t>Σ</a:t>
            </a:r>
            <a:r>
              <a:rPr lang="en-US" sz="3600" b="1" dirty="0">
                <a:latin typeface="Monotype Corsiva" panose="03010101010201010101" pitchFamily="66" charset="0"/>
              </a:rPr>
              <a:t>Η- </a:t>
            </a:r>
            <a:r>
              <a:rPr lang="el-GR" sz="3600" b="1" dirty="0">
                <a:latin typeface="Monotype Corsiva" panose="03010101010201010101" pitchFamily="66" charset="0"/>
              </a:rPr>
              <a:t>Ε</a:t>
            </a:r>
            <a:r>
              <a:rPr lang="en-US" sz="3600" b="1" dirty="0">
                <a:latin typeface="Monotype Corsiva" panose="03010101010201010101" pitchFamily="66" charset="0"/>
              </a:rPr>
              <a:t>Ρ</a:t>
            </a:r>
            <a:r>
              <a:rPr lang="el-GR" sz="3600" b="1" dirty="0">
                <a:latin typeface="Monotype Corsiva" panose="03010101010201010101" pitchFamily="66" charset="0"/>
              </a:rPr>
              <a:t>Γ</a:t>
            </a:r>
            <a:r>
              <a:rPr lang="en-US" sz="3600" b="1" dirty="0">
                <a:latin typeface="Monotype Corsiva" panose="03010101010201010101" pitchFamily="66" charset="0"/>
              </a:rPr>
              <a:t>Α</a:t>
            </a:r>
            <a:r>
              <a:rPr lang="el-GR" sz="3600" b="1" dirty="0">
                <a:latin typeface="Monotype Corsiva" panose="03010101010201010101" pitchFamily="66" charset="0"/>
              </a:rPr>
              <a:t>Σ</a:t>
            </a:r>
            <a:r>
              <a:rPr lang="en-US" sz="3600" b="1" dirty="0">
                <a:latin typeface="Monotype Corsiva" panose="03010101010201010101" pitchFamily="66" charset="0"/>
              </a:rPr>
              <a:t>Ι</a:t>
            </a:r>
            <a:r>
              <a:rPr lang="el-GR" sz="3600" b="1" dirty="0">
                <a:latin typeface="Monotype Corsiva" panose="03010101010201010101" pitchFamily="66" charset="0"/>
              </a:rPr>
              <a:t>Α</a:t>
            </a:r>
            <a:r>
              <a:rPr lang="en-US" sz="3600" b="1" dirty="0">
                <a:latin typeface="Monotype Corsiva" panose="03010101010201010101" pitchFamily="66" charset="0"/>
              </a:rPr>
              <a:t> 5. </a:t>
            </a:r>
            <a:endParaRPr lang="en-US" sz="3600" b="1" dirty="0">
              <a:latin typeface="Monotype Corsiva" panose="03010101010201010101" pitchFamily="66" charset="0"/>
            </a:endParaRPr>
          </a:p>
          <a:p>
            <a:endParaRPr lang="en-US" sz="2400" dirty="0">
              <a:latin typeface="Monotype Corsiva" panose="03010101010201010101" pitchFamily="66" charset="0"/>
            </a:endParaRPr>
          </a:p>
          <a:p>
            <a:r>
              <a:rPr lang="en-US" sz="2800" b="1" dirty="0">
                <a:latin typeface="Monotype Corsiva" panose="03010101010201010101" pitchFamily="66" charset="0"/>
              </a:rPr>
              <a:t>5.1.</a:t>
            </a:r>
            <a:r>
              <a:rPr lang="en-US" sz="2800" dirty="0">
                <a:latin typeface="Monotype Corsiva" panose="03010101010201010101" pitchFamily="66" charset="0"/>
              </a:rPr>
              <a:t> Ερευνήστε στο </a:t>
            </a:r>
            <a:r>
              <a:rPr lang="en-US" sz="2800" dirty="0" err="1">
                <a:latin typeface="Monotype Corsiva" panose="03010101010201010101" pitchFamily="66" charset="0"/>
              </a:rPr>
              <a:t>οικογενει</a:t>
            </a:r>
            <a:r>
              <a:rPr lang="en-US" sz="2800" dirty="0">
                <a:latin typeface="Monotype Corsiva" panose="03010101010201010101" pitchFamily="66" charset="0"/>
              </a:rPr>
              <a:t>ακό σας περιβάλλον </a:t>
            </a:r>
            <a:r>
              <a:rPr lang="el-GR" sz="2800" dirty="0">
                <a:latin typeface="Monotype Corsiva" panose="03010101010201010101" pitchFamily="66" charset="0"/>
              </a:rPr>
              <a:t>ή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σ</a:t>
            </a:r>
            <a:r>
              <a:rPr lang="en-US" sz="2800" dirty="0">
                <a:latin typeface="Monotype Corsiva" panose="03010101010201010101" pitchFamily="66" charset="0"/>
              </a:rPr>
              <a:t>τ</a:t>
            </a:r>
            <a:r>
              <a:rPr lang="el-GR" sz="2800" dirty="0">
                <a:latin typeface="Monotype Corsiva" panose="03010101010201010101" pitchFamily="66" charset="0"/>
              </a:rPr>
              <a:t>ο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δ</a:t>
            </a:r>
            <a:r>
              <a:rPr lang="en-US" sz="2800" dirty="0">
                <a:latin typeface="Monotype Corsiva" panose="03010101010201010101" pitchFamily="66" charset="0"/>
              </a:rPr>
              <a:t>ι</a:t>
            </a:r>
            <a:r>
              <a:rPr lang="el-GR" sz="2800" dirty="0">
                <a:latin typeface="Monotype Corsiva" panose="03010101010201010101" pitchFamily="66" charset="0"/>
              </a:rPr>
              <a:t>α</a:t>
            </a:r>
            <a:r>
              <a:rPr lang="en-US" sz="2800" dirty="0">
                <a:latin typeface="Monotype Corsiva" panose="03010101010201010101" pitchFamily="66" charset="0"/>
              </a:rPr>
              <a:t>δ</a:t>
            </a:r>
            <a:r>
              <a:rPr lang="el-GR" sz="2800" dirty="0">
                <a:latin typeface="Monotype Corsiva" panose="03010101010201010101" pitchFamily="66" charset="0"/>
              </a:rPr>
              <a:t>ί</a:t>
            </a:r>
            <a:r>
              <a:rPr lang="en-US" sz="2800" dirty="0">
                <a:latin typeface="Monotype Corsiva" panose="03010101010201010101" pitchFamily="66" charset="0"/>
              </a:rPr>
              <a:t>κ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υ</a:t>
            </a:r>
            <a:r>
              <a:rPr lang="el-GR" sz="2800" dirty="0">
                <a:latin typeface="Monotype Corsiva" panose="03010101010201010101" pitchFamily="66" charset="0"/>
              </a:rPr>
              <a:t>ο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γ</a:t>
            </a:r>
            <a:r>
              <a:rPr lang="en-US" sz="2800" dirty="0">
                <a:latin typeface="Monotype Corsiva" panose="03010101010201010101" pitchFamily="66" charset="0"/>
              </a:rPr>
              <a:t>ι</a:t>
            </a:r>
            <a:r>
              <a:rPr lang="el-GR" sz="2800" dirty="0">
                <a:latin typeface="Monotype Corsiva" panose="03010101010201010101" pitchFamily="66" charset="0"/>
              </a:rPr>
              <a:t>α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ν</a:t>
            </a:r>
            <a:r>
              <a:rPr lang="en-US" sz="2800" dirty="0">
                <a:latin typeface="Monotype Corsiva" panose="03010101010201010101" pitchFamily="66" charset="0"/>
              </a:rPr>
              <a:t>α </a:t>
            </a:r>
            <a:r>
              <a:rPr lang="el-GR" sz="2800" dirty="0">
                <a:latin typeface="Monotype Corsiva" panose="03010101010201010101" pitchFamily="66" charset="0"/>
              </a:rPr>
              <a:t>β</a:t>
            </a:r>
            <a:r>
              <a:rPr lang="en-US" sz="2800" dirty="0">
                <a:latin typeface="Monotype Corsiva" panose="03010101010201010101" pitchFamily="66" charset="0"/>
              </a:rPr>
              <a:t>ρ</a:t>
            </a:r>
            <a:r>
              <a:rPr lang="el-GR" sz="2800" dirty="0">
                <a:latin typeface="Monotype Corsiva" panose="03010101010201010101" pitchFamily="66" charset="0"/>
              </a:rPr>
              <a:t>ε</a:t>
            </a:r>
            <a:r>
              <a:rPr lang="en-US" sz="2800" dirty="0">
                <a:latin typeface="Monotype Corsiva" panose="03010101010201010101" pitchFamily="66" charset="0"/>
              </a:rPr>
              <a:t>ί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ε </a:t>
            </a:r>
            <a:r>
              <a:rPr lang="el-GR" sz="2800" dirty="0">
                <a:latin typeface="Monotype Corsiva" panose="03010101010201010101" pitchFamily="66" charset="0"/>
              </a:rPr>
              <a:t>β</a:t>
            </a:r>
            <a:r>
              <a:rPr lang="en-US" sz="2800" dirty="0">
                <a:latin typeface="Monotype Corsiva" panose="03010101010201010101" pitchFamily="66" charset="0"/>
              </a:rPr>
              <a:t>ι</a:t>
            </a:r>
            <a:r>
              <a:rPr lang="el-GR" sz="2800" dirty="0">
                <a:latin typeface="Monotype Corsiva" panose="03010101010201010101" pitchFamily="66" charset="0"/>
              </a:rPr>
              <a:t>β</a:t>
            </a:r>
            <a:r>
              <a:rPr lang="en-US" sz="2800" dirty="0">
                <a:latin typeface="Monotype Corsiva" panose="03010101010201010101" pitchFamily="66" charset="0"/>
              </a:rPr>
              <a:t>λ</a:t>
            </a:r>
            <a:r>
              <a:rPr lang="el-GR" sz="2800" dirty="0">
                <a:latin typeface="Monotype Corsiva" panose="03010101010201010101" pitchFamily="66" charset="0"/>
              </a:rPr>
              <a:t>ί</a:t>
            </a:r>
            <a:r>
              <a:rPr lang="en-US" sz="2800" dirty="0">
                <a:latin typeface="Monotype Corsiva" panose="03010101010201010101" pitchFamily="66" charset="0"/>
              </a:rPr>
              <a:t>α </a:t>
            </a:r>
            <a:endParaRPr lang="en-US" sz="2800" dirty="0">
              <a:latin typeface="Monotype Corsiva" panose="03010101010201010101" pitchFamily="66" charset="0"/>
            </a:endParaRPr>
          </a:p>
          <a:p>
            <a:r>
              <a:rPr lang="el-GR" sz="2800" dirty="0">
                <a:latin typeface="Monotype Corsiva" panose="03010101010201010101" pitchFamily="66" charset="0"/>
              </a:rPr>
              <a:t>π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υ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σ</a:t>
            </a:r>
            <a:r>
              <a:rPr lang="en-US" sz="2800" dirty="0">
                <a:latin typeface="Monotype Corsiva" panose="03010101010201010101" pitchFamily="66" charset="0"/>
              </a:rPr>
              <a:t>υ</a:t>
            </a:r>
            <a:r>
              <a:rPr lang="el-GR" sz="2800" dirty="0">
                <a:latin typeface="Monotype Corsiva" panose="03010101010201010101" pitchFamily="66" charset="0"/>
              </a:rPr>
              <a:t>σ</a:t>
            </a:r>
            <a:r>
              <a:rPr lang="en-US" sz="2800" dirty="0">
                <a:latin typeface="Monotype Corsiva" panose="03010101010201010101" pitchFamily="66" charset="0"/>
              </a:rPr>
              <a:t>τ</a:t>
            </a:r>
            <a:r>
              <a:rPr lang="el-GR" sz="2800" dirty="0">
                <a:latin typeface="Monotype Corsiva" panose="03010101010201010101" pitchFamily="66" charset="0"/>
              </a:rPr>
              <a:t>ή</a:t>
            </a:r>
            <a:r>
              <a:rPr lang="en-US" sz="2800" dirty="0">
                <a:latin typeface="Monotype Corsiva" panose="03010101010201010101" pitchFamily="66" charset="0"/>
              </a:rPr>
              <a:t>ν</a:t>
            </a:r>
            <a:r>
              <a:rPr lang="el-GR" sz="2800" dirty="0">
                <a:latin typeface="Monotype Corsiva" panose="03010101010201010101" pitchFamily="66" charset="0"/>
              </a:rPr>
              <a:t>ο</a:t>
            </a:r>
            <a:r>
              <a:rPr lang="en-US" sz="2800" dirty="0">
                <a:latin typeface="Monotype Corsiva" panose="03010101010201010101" pitchFamily="66" charset="0"/>
              </a:rPr>
              <a:t>ν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α</a:t>
            </a:r>
            <a:r>
              <a:rPr lang="el-GR" sz="2800" dirty="0">
                <a:latin typeface="Monotype Corsiva" panose="03010101010201010101" pitchFamily="66" charset="0"/>
              </a:rPr>
              <a:t>ι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γ</a:t>
            </a:r>
            <a:r>
              <a:rPr lang="en-US" sz="2800" dirty="0">
                <a:latin typeface="Monotype Corsiva" panose="03010101010201010101" pitchFamily="66" charset="0"/>
              </a:rPr>
              <a:t>ι</a:t>
            </a:r>
            <a:r>
              <a:rPr lang="el-GR" sz="2800" dirty="0">
                <a:latin typeface="Monotype Corsiva" panose="03010101010201010101" pitchFamily="66" charset="0"/>
              </a:rPr>
              <a:t>α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η</a:t>
            </a:r>
            <a:r>
              <a:rPr lang="el-GR" sz="2800" dirty="0">
                <a:latin typeface="Monotype Corsiva" panose="03010101010201010101" pitchFamily="66" charset="0"/>
              </a:rPr>
              <a:t>ν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η</a:t>
            </a:r>
            <a:r>
              <a:rPr lang="en-US" sz="2800" dirty="0">
                <a:latin typeface="Monotype Corsiva" panose="03010101010201010101" pitchFamily="66" charset="0"/>
              </a:rPr>
              <a:t>λ</a:t>
            </a:r>
            <a:r>
              <a:rPr lang="el-GR" sz="2800" dirty="0">
                <a:latin typeface="Monotype Corsiva" panose="03010101010201010101" pitchFamily="66" charset="0"/>
              </a:rPr>
              <a:t>ι</a:t>
            </a:r>
            <a:r>
              <a:rPr lang="en-US" sz="2800" dirty="0">
                <a:latin typeface="Monotype Corsiva" panose="03010101010201010101" pitchFamily="66" charset="0"/>
              </a:rPr>
              <a:t>κ</a:t>
            </a:r>
            <a:r>
              <a:rPr lang="el-GR" sz="2800" dirty="0">
                <a:latin typeface="Monotype Corsiva" panose="03010101010201010101" pitchFamily="66" charset="0"/>
              </a:rPr>
              <a:t>ί</a:t>
            </a:r>
            <a:r>
              <a:rPr lang="en-US" sz="2800" dirty="0">
                <a:latin typeface="Monotype Corsiva" panose="03010101010201010101" pitchFamily="66" charset="0"/>
              </a:rPr>
              <a:t>α </a:t>
            </a:r>
            <a:r>
              <a:rPr lang="el-GR" sz="2800" dirty="0">
                <a:latin typeface="Monotype Corsiva" panose="03010101010201010101" pitchFamily="66" charset="0"/>
              </a:rPr>
              <a:t>σ</a:t>
            </a:r>
            <a:r>
              <a:rPr lang="en-US" sz="2800" dirty="0">
                <a:latin typeface="Monotype Corsiva" panose="03010101010201010101" pitchFamily="66" charset="0"/>
              </a:rPr>
              <a:t>α</a:t>
            </a:r>
            <a:r>
              <a:rPr lang="el-GR" sz="2800" dirty="0">
                <a:latin typeface="Monotype Corsiva" panose="03010101010201010101" pitchFamily="66" charset="0"/>
              </a:rPr>
              <a:t>ς</a:t>
            </a:r>
            <a:r>
              <a:rPr lang="en-US" sz="2800" dirty="0">
                <a:latin typeface="Monotype Corsiva" panose="03010101010201010101" pitchFamily="66" charset="0"/>
              </a:rPr>
              <a:t>, </a:t>
            </a:r>
            <a:r>
              <a:rPr lang="el-GR" sz="2800" dirty="0">
                <a:latin typeface="Monotype Corsiva" panose="03010101010201010101" pitchFamily="66" charset="0"/>
              </a:rPr>
              <a:t>λ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γ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ε</a:t>
            </a:r>
            <a:r>
              <a:rPr lang="el-GR" sz="2800" dirty="0">
                <a:latin typeface="Monotype Corsiva" panose="03010101010201010101" pitchFamily="66" charset="0"/>
              </a:rPr>
              <a:t>χ</a:t>
            </a:r>
            <a:r>
              <a:rPr lang="en-US" sz="2800" dirty="0">
                <a:latin typeface="Monotype Corsiva" panose="03010101010201010101" pitchFamily="66" charset="0"/>
              </a:rPr>
              <a:t>ν</a:t>
            </a:r>
            <a:r>
              <a:rPr lang="el-GR" sz="2800" dirty="0">
                <a:latin typeface="Monotype Corsiva" panose="03010101010201010101" pitchFamily="66" charset="0"/>
              </a:rPr>
              <a:t>ι</a:t>
            </a:r>
            <a:r>
              <a:rPr lang="en-US" sz="2800" dirty="0">
                <a:latin typeface="Monotype Corsiva" panose="03010101010201010101" pitchFamily="66" charset="0"/>
              </a:rPr>
              <a:t>κ</a:t>
            </a:r>
            <a:r>
              <a:rPr lang="el-GR" sz="2800" dirty="0">
                <a:latin typeface="Monotype Corsiva" panose="03010101010201010101" pitchFamily="66" charset="0"/>
              </a:rPr>
              <a:t>ά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ή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μ</a:t>
            </a:r>
            <a:r>
              <a:rPr lang="en-US" sz="2800" dirty="0">
                <a:latin typeface="Monotype Corsiva" panose="03010101010201010101" pitchFamily="66" charset="0"/>
              </a:rPr>
              <a:t>η </a:t>
            </a:r>
            <a:r>
              <a:rPr lang="el-GR" sz="2800" dirty="0">
                <a:latin typeface="Monotype Corsiva" panose="03010101010201010101" pitchFamily="66" charset="0"/>
              </a:rPr>
              <a:t>λ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γ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ε</a:t>
            </a:r>
            <a:r>
              <a:rPr lang="el-GR" sz="2800" dirty="0">
                <a:latin typeface="Monotype Corsiva" panose="03010101010201010101" pitchFamily="66" charset="0"/>
              </a:rPr>
              <a:t>χ</a:t>
            </a:r>
            <a:r>
              <a:rPr lang="en-US" sz="2800" dirty="0">
                <a:latin typeface="Monotype Corsiva" panose="03010101010201010101" pitchFamily="66" charset="0"/>
              </a:rPr>
              <a:t>ν</a:t>
            </a:r>
            <a:r>
              <a:rPr lang="el-GR" sz="2800" dirty="0">
                <a:latin typeface="Monotype Corsiva" panose="03010101010201010101" pitchFamily="66" charset="0"/>
              </a:rPr>
              <a:t>ι</a:t>
            </a:r>
            <a:r>
              <a:rPr lang="en-US" sz="2800" dirty="0" err="1">
                <a:latin typeface="Monotype Corsiva" panose="03010101010201010101" pitchFamily="66" charset="0"/>
              </a:rPr>
              <a:t>κά</a:t>
            </a:r>
            <a:r>
              <a:rPr lang="en-US" sz="2800" dirty="0">
                <a:latin typeface="Monotype Corsiva" panose="03010101010201010101" pitchFamily="66" charset="0"/>
              </a:rPr>
              <a:t> (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υ</a:t>
            </a:r>
            <a:r>
              <a:rPr lang="en-US" sz="2800" dirty="0">
                <a:latin typeface="Monotype Corsiva" panose="03010101010201010101" pitchFamily="66" charset="0"/>
              </a:rPr>
              <a:t>λ</a:t>
            </a:r>
            <a:r>
              <a:rPr lang="el-GR" sz="2800" dirty="0">
                <a:latin typeface="Monotype Corsiva" panose="03010101010201010101" pitchFamily="66" charset="0"/>
              </a:rPr>
              <a:t>ά</a:t>
            </a:r>
            <a:r>
              <a:rPr lang="en-US" sz="2800" dirty="0">
                <a:latin typeface="Monotype Corsiva" panose="03010101010201010101" pitchFamily="66" charset="0"/>
              </a:rPr>
              <a:t>χ</a:t>
            </a:r>
            <a:r>
              <a:rPr lang="el-GR" sz="2800" dirty="0">
                <a:latin typeface="Monotype Corsiva" panose="03010101010201010101" pitchFamily="66" charset="0"/>
              </a:rPr>
              <a:t>ι</a:t>
            </a:r>
            <a:r>
              <a:rPr lang="en-US" sz="2800" dirty="0">
                <a:latin typeface="Monotype Corsiva" panose="03010101010201010101" pitchFamily="66" charset="0"/>
              </a:rPr>
              <a:t>σ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ν</a:t>
            </a:r>
            <a:r>
              <a:rPr lang="en-US" sz="2800" dirty="0">
                <a:latin typeface="Monotype Corsiva" panose="03010101010201010101" pitchFamily="66" charset="0"/>
              </a:rPr>
              <a:t> 5). </a:t>
            </a:r>
            <a:endParaRPr lang="en-US" sz="2800" dirty="0">
              <a:latin typeface="Monotype Corsiva" panose="03010101010201010101" pitchFamily="66" charset="0"/>
            </a:endParaRPr>
          </a:p>
          <a:p>
            <a:r>
              <a:rPr lang="en-US" sz="2800" b="1" dirty="0">
                <a:latin typeface="Monotype Corsiva" panose="03010101010201010101" pitchFamily="66" charset="0"/>
              </a:rPr>
              <a:t>5.2. </a:t>
            </a:r>
            <a:r>
              <a:rPr lang="el-GR" sz="2800" dirty="0">
                <a:latin typeface="Monotype Corsiva" panose="03010101010201010101" pitchFamily="66" charset="0"/>
              </a:rPr>
              <a:t>Σ</a:t>
            </a:r>
            <a:r>
              <a:rPr lang="en-US" sz="2800" dirty="0">
                <a:latin typeface="Monotype Corsiva" panose="03010101010201010101" pitchFamily="66" charset="0"/>
              </a:rPr>
              <a:t>ε </a:t>
            </a:r>
            <a:r>
              <a:rPr lang="el-GR" sz="2800" dirty="0">
                <a:latin typeface="Monotype Corsiva" panose="03010101010201010101" pitchFamily="66" charset="0"/>
              </a:rPr>
              <a:t>μ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ρ</a:t>
            </a:r>
            <a:r>
              <a:rPr lang="en-US" sz="2800" dirty="0">
                <a:latin typeface="Monotype Corsiva" panose="03010101010201010101" pitchFamily="66" charset="0"/>
              </a:rPr>
              <a:t>φ</a:t>
            </a:r>
            <a:r>
              <a:rPr lang="el-GR" sz="2800" dirty="0">
                <a:latin typeface="Monotype Corsiva" panose="03010101010201010101" pitchFamily="66" charset="0"/>
              </a:rPr>
              <a:t>ή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κ</a:t>
            </a:r>
            <a:r>
              <a:rPr lang="en-US" sz="2800" dirty="0">
                <a:latin typeface="Monotype Corsiva" panose="03010101010201010101" pitchFamily="66" charset="0"/>
              </a:rPr>
              <a:t>α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α</a:t>
            </a:r>
            <a:r>
              <a:rPr lang="el-GR" sz="2800" dirty="0">
                <a:latin typeface="Monotype Corsiva" panose="03010101010201010101" pitchFamily="66" charset="0"/>
              </a:rPr>
              <a:t>λ</a:t>
            </a:r>
            <a:r>
              <a:rPr lang="en-US" sz="2800" dirty="0">
                <a:latin typeface="Monotype Corsiva" panose="03010101010201010101" pitchFamily="66" charset="0"/>
              </a:rPr>
              <a:t>ό</a:t>
            </a:r>
            <a:r>
              <a:rPr lang="el-GR" sz="2800" dirty="0">
                <a:latin typeface="Monotype Corsiva" panose="03010101010201010101" pitchFamily="66" charset="0"/>
              </a:rPr>
              <a:t>γ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υ</a:t>
            </a:r>
            <a:r>
              <a:rPr lang="en-US" sz="2800" dirty="0">
                <a:latin typeface="Monotype Corsiva" panose="03010101010201010101" pitchFamily="66" charset="0"/>
              </a:rPr>
              <a:t> κα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α</a:t>
            </a:r>
            <a:r>
              <a:rPr lang="el-GR" sz="2800" dirty="0">
                <a:latin typeface="Monotype Corsiva" panose="03010101010201010101" pitchFamily="66" charset="0"/>
              </a:rPr>
              <a:t>γ</a:t>
            </a:r>
            <a:r>
              <a:rPr lang="en-US" sz="2800" dirty="0">
                <a:latin typeface="Monotype Corsiva" panose="03010101010201010101" pitchFamily="66" charset="0"/>
              </a:rPr>
              <a:t>ρ</a:t>
            </a:r>
            <a:r>
              <a:rPr lang="el-GR" sz="2800" dirty="0">
                <a:latin typeface="Monotype Corsiva" panose="03010101010201010101" pitchFamily="66" charset="0"/>
              </a:rPr>
              <a:t>ά</a:t>
            </a:r>
            <a:r>
              <a:rPr lang="en-US" sz="2800" dirty="0">
                <a:latin typeface="Monotype Corsiva" panose="03010101010201010101" pitchFamily="66" charset="0"/>
              </a:rPr>
              <a:t>ψ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ε </a:t>
            </a:r>
            <a:r>
              <a:rPr lang="el-GR" sz="2800" dirty="0">
                <a:latin typeface="Monotype Corsiva" panose="03010101010201010101" pitchFamily="66" charset="0"/>
              </a:rPr>
              <a:t>γ</a:t>
            </a:r>
            <a:r>
              <a:rPr lang="en-US" sz="2800" dirty="0">
                <a:latin typeface="Monotype Corsiva" panose="03010101010201010101" pitchFamily="66" charset="0"/>
              </a:rPr>
              <a:t>ι</a:t>
            </a:r>
            <a:r>
              <a:rPr lang="el-GR" sz="2800" dirty="0">
                <a:latin typeface="Monotype Corsiva" panose="03010101010201010101" pitchFamily="66" charset="0"/>
              </a:rPr>
              <a:t>α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κ</a:t>
            </a:r>
            <a:r>
              <a:rPr lang="en-US" sz="2800" dirty="0">
                <a:latin typeface="Monotype Corsiva" panose="03010101010201010101" pitchFamily="66" charset="0"/>
              </a:rPr>
              <a:t>ά</a:t>
            </a:r>
            <a:r>
              <a:rPr lang="el-GR" sz="2800" dirty="0">
                <a:latin typeface="Monotype Corsiva" panose="03010101010201010101" pitchFamily="66" charset="0"/>
              </a:rPr>
              <a:t>θ</a:t>
            </a:r>
            <a:r>
              <a:rPr lang="en-US" sz="2800" dirty="0">
                <a:latin typeface="Monotype Corsiva" panose="03010101010201010101" pitchFamily="66" charset="0"/>
              </a:rPr>
              <a:t>ε </a:t>
            </a:r>
            <a:r>
              <a:rPr lang="el-GR" sz="2800" dirty="0">
                <a:latin typeface="Monotype Corsiva" panose="03010101010201010101" pitchFamily="66" charset="0"/>
              </a:rPr>
              <a:t>β</a:t>
            </a:r>
            <a:r>
              <a:rPr lang="en-US" sz="2800" dirty="0">
                <a:latin typeface="Monotype Corsiva" panose="03010101010201010101" pitchFamily="66" charset="0"/>
              </a:rPr>
              <a:t>ι</a:t>
            </a:r>
            <a:r>
              <a:rPr lang="el-GR" sz="2800" dirty="0">
                <a:latin typeface="Monotype Corsiva" panose="03010101010201010101" pitchFamily="66" charset="0"/>
              </a:rPr>
              <a:t>β</a:t>
            </a:r>
            <a:r>
              <a:rPr lang="en-US" sz="2800" dirty="0">
                <a:latin typeface="Monotype Corsiva" panose="03010101010201010101" pitchFamily="66" charset="0"/>
              </a:rPr>
              <a:t>λ</a:t>
            </a:r>
            <a:r>
              <a:rPr lang="el-GR" sz="2800" dirty="0">
                <a:latin typeface="Monotype Corsiva" panose="03010101010201010101" pitchFamily="66" charset="0"/>
              </a:rPr>
              <a:t>ί</a:t>
            </a:r>
            <a:r>
              <a:rPr lang="en-US" sz="2800" dirty="0">
                <a:latin typeface="Monotype Corsiva" panose="03010101010201010101" pitchFamily="66" charset="0"/>
              </a:rPr>
              <a:t>ο </a:t>
            </a:r>
            <a:r>
              <a:rPr lang="el-GR" sz="2800" dirty="0">
                <a:latin typeface="Monotype Corsiva" panose="03010101010201010101" pitchFamily="66" charset="0"/>
              </a:rPr>
              <a:t>π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υ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β</a:t>
            </a:r>
            <a:r>
              <a:rPr lang="en-US" sz="2800" dirty="0">
                <a:latin typeface="Monotype Corsiva" panose="03010101010201010101" pitchFamily="66" charset="0"/>
              </a:rPr>
              <a:t>ρ</a:t>
            </a:r>
            <a:r>
              <a:rPr lang="el-GR" sz="2800" dirty="0">
                <a:latin typeface="Monotype Corsiva" panose="03010101010201010101" pitchFamily="66" charset="0"/>
              </a:rPr>
              <a:t>ή</a:t>
            </a:r>
            <a:r>
              <a:rPr lang="en-US" sz="2800" dirty="0">
                <a:latin typeface="Monotype Corsiva" panose="03010101010201010101" pitchFamily="66" charset="0"/>
              </a:rPr>
              <a:t>κ</a:t>
            </a:r>
            <a:r>
              <a:rPr lang="el-GR" sz="2800" dirty="0">
                <a:latin typeface="Monotype Corsiva" panose="03010101010201010101" pitchFamily="66" charset="0"/>
              </a:rPr>
              <a:t>α</a:t>
            </a:r>
            <a:r>
              <a:rPr lang="en-US" sz="2800" dirty="0">
                <a:latin typeface="Monotype Corsiva" panose="03010101010201010101" pitchFamily="66" charset="0"/>
              </a:rPr>
              <a:t>τ</a:t>
            </a:r>
            <a:r>
              <a:rPr lang="el-GR" sz="2800" dirty="0">
                <a:latin typeface="Monotype Corsiva" panose="03010101010201010101" pitchFamily="66" charset="0"/>
              </a:rPr>
              <a:t>ε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ν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ί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λ</a:t>
            </a:r>
            <a:r>
              <a:rPr lang="el-GR" sz="2800" dirty="0">
                <a:latin typeface="Monotype Corsiva" panose="03010101010201010101" pitchFamily="66" charset="0"/>
              </a:rPr>
              <a:t>ο</a:t>
            </a:r>
            <a:r>
              <a:rPr lang="en-US" sz="2800" dirty="0">
                <a:latin typeface="Monotype Corsiva" panose="03010101010201010101" pitchFamily="66" charset="0"/>
              </a:rPr>
              <a:t>, </a:t>
            </a:r>
            <a:endParaRPr lang="en-US" sz="2800" dirty="0">
              <a:latin typeface="Monotype Corsiva" panose="03010101010201010101" pitchFamily="66" charset="0"/>
            </a:endParaRPr>
          </a:p>
          <a:p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ν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σ</a:t>
            </a:r>
            <a:r>
              <a:rPr lang="en-US" sz="2800" dirty="0">
                <a:latin typeface="Monotype Corsiva" panose="03010101010201010101" pitchFamily="66" charset="0"/>
              </a:rPr>
              <a:t>υ</a:t>
            </a:r>
            <a:r>
              <a:rPr lang="el-GR" sz="2800" dirty="0">
                <a:latin typeface="Monotype Corsiva" panose="03010101010201010101" pitchFamily="66" charset="0"/>
              </a:rPr>
              <a:t>γ</a:t>
            </a:r>
            <a:r>
              <a:rPr lang="en-US" sz="2800" dirty="0">
                <a:latin typeface="Monotype Corsiva" panose="03010101010201010101" pitchFamily="66" charset="0"/>
              </a:rPr>
              <a:t>γ</a:t>
            </a:r>
            <a:r>
              <a:rPr lang="el-GR" sz="2800" dirty="0">
                <a:latin typeface="Monotype Corsiva" panose="03010101010201010101" pitchFamily="66" charset="0"/>
              </a:rPr>
              <a:t>ρ</a:t>
            </a:r>
            <a:r>
              <a:rPr lang="en-US" sz="2800" dirty="0">
                <a:latin typeface="Monotype Corsiva" panose="03010101010201010101" pitchFamily="66" charset="0"/>
              </a:rPr>
              <a:t>α</a:t>
            </a:r>
            <a:r>
              <a:rPr lang="el-GR" sz="2800" dirty="0">
                <a:latin typeface="Monotype Corsiva" panose="03010101010201010101" pitchFamily="66" charset="0"/>
              </a:rPr>
              <a:t>φ</a:t>
            </a:r>
            <a:r>
              <a:rPr lang="en-US" sz="2800" dirty="0">
                <a:latin typeface="Monotype Corsiva" panose="03010101010201010101" pitchFamily="66" charset="0"/>
              </a:rPr>
              <a:t>έ</a:t>
            </a:r>
            <a:r>
              <a:rPr lang="el-GR" sz="2800" dirty="0">
                <a:latin typeface="Monotype Corsiva" panose="03010101010201010101" pitchFamily="66" charset="0"/>
              </a:rPr>
              <a:t>α</a:t>
            </a:r>
            <a:r>
              <a:rPr lang="en-US" sz="2800" dirty="0">
                <a:latin typeface="Monotype Corsiva" panose="03010101010201010101" pitchFamily="66" charset="0"/>
              </a:rPr>
              <a:t>, τον εκδοτικό οίκο και τη </a:t>
            </a:r>
            <a:r>
              <a:rPr lang="en-US" sz="2800" dirty="0" err="1">
                <a:latin typeface="Monotype Corsiva" panose="03010101010201010101" pitchFamily="66" charset="0"/>
              </a:rPr>
              <a:t>χρονολογί</a:t>
            </a:r>
            <a:r>
              <a:rPr lang="en-US" sz="2800" dirty="0">
                <a:latin typeface="Monotype Corsiva" panose="03010101010201010101" pitchFamily="66" charset="0"/>
              </a:rPr>
              <a:t>α έκδοσης.</a:t>
            </a:r>
            <a:endParaRPr lang="en-US" sz="2800" dirty="0">
              <a:latin typeface="Monotype Corsiva" panose="03010101010201010101" pitchFamily="66" charset="0"/>
            </a:endParaRPr>
          </a:p>
          <a:p>
            <a:r>
              <a:rPr lang="en-US" sz="2800" b="1" dirty="0">
                <a:latin typeface="Monotype Corsiva" panose="03010101010201010101" pitchFamily="66" charset="0"/>
              </a:rPr>
              <a:t>5.3. </a:t>
            </a:r>
            <a:r>
              <a:rPr lang="en-US" sz="2800" dirty="0">
                <a:latin typeface="Monotype Corsiva" panose="03010101010201010101" pitchFamily="66" charset="0"/>
              </a:rPr>
              <a:t>Ποιο </a:t>
            </a:r>
            <a:r>
              <a:rPr lang="el-GR" sz="2800" dirty="0">
                <a:latin typeface="Monotype Corsiva" panose="03010101010201010101" pitchFamily="66" charset="0"/>
              </a:rPr>
              <a:t>κ</a:t>
            </a:r>
            <a:r>
              <a:rPr lang="en-US" sz="2800" dirty="0">
                <a:latin typeface="Monotype Corsiva" panose="03010101010201010101" pitchFamily="66" charset="0"/>
              </a:rPr>
              <a:t>α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α</a:t>
            </a:r>
            <a:r>
              <a:rPr lang="el-GR" sz="2800" dirty="0">
                <a:latin typeface="Monotype Corsiva" panose="03010101010201010101" pitchFamily="66" charset="0"/>
              </a:rPr>
              <a:t>λ</a:t>
            </a:r>
            <a:r>
              <a:rPr lang="en-US" sz="2800" dirty="0">
                <a:latin typeface="Monotype Corsiva" panose="03010101010201010101" pitchFamily="66" charset="0"/>
              </a:rPr>
              <a:t>ά</a:t>
            </a:r>
            <a:r>
              <a:rPr lang="el-GR" sz="2800" dirty="0">
                <a:latin typeface="Monotype Corsiva" panose="03010101010201010101" pitchFamily="66" charset="0"/>
              </a:rPr>
              <a:t>β</a:t>
            </a:r>
            <a:r>
              <a:rPr lang="en-US" sz="2800" dirty="0">
                <a:latin typeface="Monotype Corsiva" panose="03010101010201010101" pitchFamily="66" charset="0"/>
              </a:rPr>
              <a:t>α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ε </a:t>
            </a:r>
            <a:r>
              <a:rPr lang="el-GR" sz="2800" dirty="0">
                <a:latin typeface="Monotype Corsiva" panose="03010101010201010101" pitchFamily="66" charset="0"/>
              </a:rPr>
              <a:t>ό</a:t>
            </a:r>
            <a:r>
              <a:rPr lang="en-US" sz="2800" dirty="0">
                <a:latin typeface="Monotype Corsiva" panose="03010101010201010101" pitchFamily="66" charset="0"/>
              </a:rPr>
              <a:t>τ</a:t>
            </a:r>
            <a:r>
              <a:rPr lang="el-GR" sz="2800" dirty="0">
                <a:latin typeface="Monotype Corsiva" panose="03010101010201010101" pitchFamily="66" charset="0"/>
              </a:rPr>
              <a:t>ι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ε</a:t>
            </a:r>
            <a:r>
              <a:rPr lang="en-US" sz="2800" dirty="0">
                <a:latin typeface="Monotype Corsiva" panose="03010101010201010101" pitchFamily="66" charset="0"/>
              </a:rPr>
              <a:t>ί</a:t>
            </a:r>
            <a:r>
              <a:rPr lang="el-GR" sz="2800" dirty="0">
                <a:latin typeface="Monotype Corsiva" panose="03010101010201010101" pitchFamily="66" charset="0"/>
              </a:rPr>
              <a:t>ν</a:t>
            </a:r>
            <a:r>
              <a:rPr lang="en-US" sz="2800" dirty="0">
                <a:latin typeface="Monotype Corsiva" panose="03010101010201010101" pitchFamily="66" charset="0"/>
              </a:rPr>
              <a:t>α</a:t>
            </a:r>
            <a:r>
              <a:rPr lang="el-GR" sz="2800" dirty="0">
                <a:latin typeface="Monotype Corsiva" panose="03010101010201010101" pitchFamily="66" charset="0"/>
              </a:rPr>
              <a:t>ι</a:t>
            </a:r>
            <a:r>
              <a:rPr lang="en-US" sz="2800" dirty="0">
                <a:latin typeface="Monotype Corsiva" panose="03010101010201010101" pitchFamily="66" charset="0"/>
              </a:rPr>
              <a:t> το α</a:t>
            </a:r>
            <a:r>
              <a:rPr lang="en-US" sz="2800" dirty="0" err="1">
                <a:latin typeface="Monotype Corsiva" panose="03010101010201010101" pitchFamily="66" charset="0"/>
              </a:rPr>
              <a:t>ξιόλογο</a:t>
            </a:r>
            <a:r>
              <a:rPr lang="en-US" sz="2800" dirty="0">
                <a:latin typeface="Monotype Corsiva" panose="03010101010201010101" pitchFamily="66" charset="0"/>
              </a:rPr>
              <a:t> χαρα</a:t>
            </a:r>
            <a:r>
              <a:rPr lang="en-US" sz="2800" dirty="0" err="1">
                <a:latin typeface="Monotype Corsiva" panose="03010101010201010101" pitchFamily="66" charset="0"/>
              </a:rPr>
              <a:t>κτηριστικό</a:t>
            </a:r>
            <a:r>
              <a:rPr lang="en-US" sz="2800" dirty="0">
                <a:latin typeface="Monotype Corsiva" panose="03010101010201010101" pitchFamily="66" charset="0"/>
              </a:rPr>
              <a:t> για το ο</a:t>
            </a:r>
            <a:r>
              <a:rPr lang="el-GR" sz="2800" dirty="0">
                <a:latin typeface="Monotype Corsiva" panose="03010101010201010101" pitchFamily="66" charset="0"/>
              </a:rPr>
              <a:t>π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ί</a:t>
            </a:r>
            <a:r>
              <a:rPr lang="en-US" sz="2800" dirty="0">
                <a:latin typeface="Monotype Corsiva" panose="03010101010201010101" pitchFamily="66" charset="0"/>
              </a:rPr>
              <a:t>ο συστήνουν </a:t>
            </a:r>
            <a:endParaRPr lang="en-US" sz="2800" dirty="0">
              <a:latin typeface="Monotype Corsiva" panose="03010101010201010101" pitchFamily="66" charset="0"/>
            </a:endParaRPr>
          </a:p>
          <a:p>
            <a:r>
              <a:rPr lang="en-US" sz="2800" dirty="0">
                <a:latin typeface="Monotype Corsiva" panose="03010101010201010101" pitchFamily="66" charset="0"/>
              </a:rPr>
              <a:t>το κα</a:t>
            </a:r>
            <a:r>
              <a:rPr lang="en-US" sz="2800" dirty="0" err="1">
                <a:latin typeface="Monotype Corsiva" panose="03010101010201010101" pitchFamily="66" charset="0"/>
              </a:rPr>
              <a:t>θέν</a:t>
            </a:r>
            <a:r>
              <a:rPr lang="en-US" sz="2800" dirty="0">
                <a:latin typeface="Monotype Corsiva" panose="03010101010201010101" pitchFamily="66" charset="0"/>
              </a:rPr>
              <a:t>α από αυτά </a:t>
            </a:r>
            <a:r>
              <a:rPr lang="el-GR" sz="2800" dirty="0">
                <a:latin typeface="Monotype Corsiva" panose="03010101010201010101" pitchFamily="66" charset="0"/>
              </a:rPr>
              <a:t>τ</a:t>
            </a:r>
            <a:r>
              <a:rPr lang="en-US" sz="2800" dirty="0">
                <a:latin typeface="Monotype Corsiva" panose="03010101010201010101" pitchFamily="66" charset="0"/>
              </a:rPr>
              <a:t>α </a:t>
            </a:r>
            <a:r>
              <a:rPr lang="el-GR" sz="2800" dirty="0">
                <a:latin typeface="Monotype Corsiva" panose="03010101010201010101" pitchFamily="66" charset="0"/>
              </a:rPr>
              <a:t>β</a:t>
            </a:r>
            <a:r>
              <a:rPr lang="en-US" sz="2800" dirty="0">
                <a:latin typeface="Monotype Corsiva" panose="03010101010201010101" pitchFamily="66" charset="0"/>
              </a:rPr>
              <a:t>ι</a:t>
            </a:r>
            <a:r>
              <a:rPr lang="el-GR" sz="2800" dirty="0">
                <a:latin typeface="Monotype Corsiva" panose="03010101010201010101" pitchFamily="66" charset="0"/>
              </a:rPr>
              <a:t>β</a:t>
            </a:r>
            <a:r>
              <a:rPr lang="en-US" sz="2800" dirty="0">
                <a:latin typeface="Monotype Corsiva" panose="03010101010201010101" pitchFamily="66" charset="0"/>
              </a:rPr>
              <a:t>λ</a:t>
            </a:r>
            <a:r>
              <a:rPr lang="el-GR" sz="2800" dirty="0">
                <a:latin typeface="Monotype Corsiva" panose="03010101010201010101" pitchFamily="66" charset="0"/>
              </a:rPr>
              <a:t>ί</a:t>
            </a:r>
            <a:r>
              <a:rPr lang="en-US" sz="2800" dirty="0">
                <a:latin typeface="Monotype Corsiva" panose="03010101010201010101" pitchFamily="66" charset="0"/>
              </a:rPr>
              <a:t>α </a:t>
            </a:r>
            <a:r>
              <a:rPr lang="el-GR" sz="2800" dirty="0">
                <a:latin typeface="Monotype Corsiva" panose="03010101010201010101" pitchFamily="66" charset="0"/>
              </a:rPr>
              <a:t>π</a:t>
            </a:r>
            <a:r>
              <a:rPr lang="en-US" sz="2800" dirty="0">
                <a:latin typeface="Monotype Corsiva" panose="03010101010201010101" pitchFamily="66" charset="0"/>
              </a:rPr>
              <a:t>ο</a:t>
            </a:r>
            <a:r>
              <a:rPr lang="el-GR" sz="2800" dirty="0">
                <a:latin typeface="Monotype Corsiva" panose="03010101010201010101" pitchFamily="66" charset="0"/>
              </a:rPr>
              <a:t>υ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l-GR" sz="2800" dirty="0">
                <a:latin typeface="Monotype Corsiva" panose="03010101010201010101" pitchFamily="66" charset="0"/>
              </a:rPr>
              <a:t>β</a:t>
            </a:r>
            <a:r>
              <a:rPr lang="en-US" sz="2800" dirty="0">
                <a:latin typeface="Monotype Corsiva" panose="03010101010201010101" pitchFamily="66" charset="0"/>
              </a:rPr>
              <a:t>ρ</a:t>
            </a:r>
            <a:r>
              <a:rPr lang="el-GR" sz="2800" dirty="0">
                <a:latin typeface="Monotype Corsiva" panose="03010101010201010101" pitchFamily="66" charset="0"/>
              </a:rPr>
              <a:t>ή</a:t>
            </a:r>
            <a:r>
              <a:rPr lang="en-US" sz="2800" dirty="0">
                <a:latin typeface="Monotype Corsiva" panose="03010101010201010101" pitchFamily="66" charset="0"/>
              </a:rPr>
              <a:t>κ</a:t>
            </a:r>
            <a:r>
              <a:rPr lang="el-GR" sz="2800" dirty="0">
                <a:latin typeface="Monotype Corsiva" panose="03010101010201010101" pitchFamily="66" charset="0"/>
              </a:rPr>
              <a:t>α</a:t>
            </a:r>
            <a:r>
              <a:rPr lang="en-US" sz="2800" dirty="0">
                <a:latin typeface="Monotype Corsiva" panose="03010101010201010101" pitchFamily="66" charset="0"/>
              </a:rPr>
              <a:t>τε;  </a:t>
            </a:r>
            <a:endParaRPr lang="en-US" sz="2800" dirty="0">
              <a:latin typeface="Monotype Corsiva" panose="03010101010201010101" pitchFamily="66" charset="0"/>
            </a:endParaRPr>
          </a:p>
          <a:p>
            <a:r>
              <a:rPr lang="en-US" sz="2800" b="1" dirty="0">
                <a:latin typeface="Monotype Corsiva" panose="03010101010201010101" pitchFamily="66" charset="0"/>
              </a:rPr>
              <a:t>5.4.</a:t>
            </a:r>
            <a:r>
              <a:rPr lang="en-US" sz="2800" dirty="0">
                <a:latin typeface="Monotype Corsiva" panose="03010101010201010101" pitchFamily="66" charset="0"/>
              </a:rPr>
              <a:t> </a:t>
            </a:r>
            <a:r>
              <a:rPr lang="en-US" sz="2800" dirty="0" err="1">
                <a:latin typeface="Monotype Corsiva" panose="03010101010201010101" pitchFamily="66" charset="0"/>
              </a:rPr>
              <a:t>Γι</a:t>
            </a:r>
            <a:r>
              <a:rPr lang="en-US" sz="2800" dirty="0">
                <a:latin typeface="Monotype Corsiva" panose="03010101010201010101" pitchFamily="66" charset="0"/>
              </a:rPr>
              <a:t>α ποιον λόγο θα διαβάζατε εσείς το καθένα από τα βιβλία που βρήκατε; </a:t>
            </a:r>
            <a:endParaRPr lang="en-US" sz="2800" dirty="0"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74000">
              <a:srgbClr val="92D050"/>
            </a:gs>
            <a:gs pos="83000">
              <a:srgbClr val="92D050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5204" y="320456"/>
            <a:ext cx="11321592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Monotype Corsiva" panose="03010101010201010101" pitchFamily="66" charset="0"/>
              </a:rPr>
              <a:t>Κα</a:t>
            </a:r>
            <a:r>
              <a:rPr lang="en-US" sz="4800" b="1" dirty="0" err="1">
                <a:latin typeface="Monotype Corsiva" panose="03010101010201010101" pitchFamily="66" charset="0"/>
              </a:rPr>
              <a:t>λωσή</a:t>
            </a:r>
            <a:r>
              <a:rPr lang="el-GR" sz="4800" b="1" dirty="0">
                <a:latin typeface="Monotype Corsiva" panose="03010101010201010101" pitchFamily="66" charset="0"/>
              </a:rPr>
              <a:t>ρ</a:t>
            </a:r>
            <a:r>
              <a:rPr lang="en-US" sz="4800" b="1" dirty="0">
                <a:latin typeface="Monotype Corsiva" panose="03010101010201010101" pitchFamily="66" charset="0"/>
              </a:rPr>
              <a:t>θατε </a:t>
            </a:r>
            <a:endParaRPr lang="en-US" sz="4800" b="1" dirty="0">
              <a:latin typeface="Monotype Corsiva" panose="03010101010201010101" pitchFamily="66" charset="0"/>
            </a:endParaRPr>
          </a:p>
          <a:p>
            <a:r>
              <a:rPr lang="el-GR" sz="4800" b="1" dirty="0">
                <a:latin typeface="Monotype Corsiva" panose="03010101010201010101" pitchFamily="66" charset="0"/>
              </a:rPr>
              <a:t>σ</a:t>
            </a:r>
            <a:r>
              <a:rPr lang="en-US" sz="4800" b="1" dirty="0">
                <a:latin typeface="Monotype Corsiva" panose="03010101010201010101" pitchFamily="66" charset="0"/>
              </a:rPr>
              <a:t>τ</a:t>
            </a:r>
            <a:r>
              <a:rPr lang="el-GR" sz="4800" b="1" dirty="0">
                <a:latin typeface="Monotype Corsiva" panose="03010101010201010101" pitchFamily="66" charset="0"/>
              </a:rPr>
              <a:t>ο</a:t>
            </a:r>
            <a:r>
              <a:rPr lang="en-US" sz="4800" b="1" dirty="0">
                <a:latin typeface="Monotype Corsiva" panose="03010101010201010101" pitchFamily="66" charset="0"/>
              </a:rPr>
              <a:t> </a:t>
            </a:r>
            <a:r>
              <a:rPr lang="el-GR" sz="4800" b="1" dirty="0">
                <a:latin typeface="Monotype Corsiva" panose="03010101010201010101" pitchFamily="66" charset="0"/>
              </a:rPr>
              <a:t>μ</a:t>
            </a:r>
            <a:r>
              <a:rPr lang="en-US" sz="4800" b="1" dirty="0">
                <a:latin typeface="Monotype Corsiva" panose="03010101010201010101" pitchFamily="66" charset="0"/>
              </a:rPr>
              <a:t>ά</a:t>
            </a:r>
            <a:r>
              <a:rPr lang="el-GR" sz="4800" b="1" dirty="0">
                <a:latin typeface="Monotype Corsiva" panose="03010101010201010101" pitchFamily="66" charset="0"/>
              </a:rPr>
              <a:t>θ</a:t>
            </a:r>
            <a:r>
              <a:rPr lang="en-US" sz="4800" b="1" dirty="0">
                <a:latin typeface="Monotype Corsiva" panose="03010101010201010101" pitchFamily="66" charset="0"/>
              </a:rPr>
              <a:t>η</a:t>
            </a:r>
            <a:r>
              <a:rPr lang="el-GR" sz="4800" b="1" dirty="0">
                <a:latin typeface="Monotype Corsiva" panose="03010101010201010101" pitchFamily="66" charset="0"/>
              </a:rPr>
              <a:t>μ</a:t>
            </a:r>
            <a:r>
              <a:rPr lang="en-US" sz="4800" b="1" dirty="0">
                <a:latin typeface="Monotype Corsiva" panose="03010101010201010101" pitchFamily="66" charset="0"/>
              </a:rPr>
              <a:t>α </a:t>
            </a:r>
            <a:r>
              <a:rPr lang="el-GR" sz="4800" b="1" dirty="0">
                <a:latin typeface="Monotype Corsiva" panose="03010101010201010101" pitchFamily="66" charset="0"/>
              </a:rPr>
              <a:t>τ</a:t>
            </a:r>
            <a:r>
              <a:rPr lang="en-US" sz="4800" b="1" dirty="0">
                <a:latin typeface="Monotype Corsiva" panose="03010101010201010101" pitchFamily="66" charset="0"/>
              </a:rPr>
              <a:t>η</a:t>
            </a:r>
            <a:r>
              <a:rPr lang="el-GR" sz="4800" b="1" dirty="0">
                <a:latin typeface="Monotype Corsiva" panose="03010101010201010101" pitchFamily="66" charset="0"/>
              </a:rPr>
              <a:t>ς</a:t>
            </a:r>
            <a:r>
              <a:rPr lang="en-US" sz="4800" b="1" dirty="0">
                <a:latin typeface="Monotype Corsiva" panose="03010101010201010101" pitchFamily="66" charset="0"/>
              </a:rPr>
              <a:t> </a:t>
            </a:r>
            <a:r>
              <a:rPr lang="el-GR" sz="4800" b="1" dirty="0">
                <a:latin typeface="Monotype Corsiva" panose="03010101010201010101" pitchFamily="66" charset="0"/>
              </a:rPr>
              <a:t>Λ</a:t>
            </a:r>
            <a:r>
              <a:rPr lang="en-US" sz="4800" b="1" dirty="0">
                <a:latin typeface="Monotype Corsiva" panose="03010101010201010101" pitchFamily="66" charset="0"/>
              </a:rPr>
              <a:t>ο</a:t>
            </a:r>
            <a:r>
              <a:rPr lang="el-GR" sz="4800" b="1" dirty="0">
                <a:latin typeface="Monotype Corsiva" panose="03010101010201010101" pitchFamily="66" charset="0"/>
              </a:rPr>
              <a:t>γ</a:t>
            </a:r>
            <a:r>
              <a:rPr lang="en-US" sz="4800" b="1" dirty="0">
                <a:latin typeface="Monotype Corsiva" panose="03010101010201010101" pitchFamily="66" charset="0"/>
              </a:rPr>
              <a:t>ο</a:t>
            </a:r>
            <a:r>
              <a:rPr lang="el-GR" sz="4800" b="1" dirty="0">
                <a:latin typeface="Monotype Corsiva" panose="03010101010201010101" pitchFamily="66" charset="0"/>
              </a:rPr>
              <a:t>τ</a:t>
            </a:r>
            <a:r>
              <a:rPr lang="en-US" sz="4800" b="1" dirty="0">
                <a:latin typeface="Monotype Corsiva" panose="03010101010201010101" pitchFamily="66" charset="0"/>
              </a:rPr>
              <a:t>ε</a:t>
            </a:r>
            <a:r>
              <a:rPr lang="el-GR" sz="4800" b="1" dirty="0">
                <a:latin typeface="Monotype Corsiva" panose="03010101010201010101" pitchFamily="66" charset="0"/>
              </a:rPr>
              <a:t>χ</a:t>
            </a:r>
            <a:r>
              <a:rPr lang="en-US" sz="4800" b="1" dirty="0">
                <a:latin typeface="Monotype Corsiva" panose="03010101010201010101" pitchFamily="66" charset="0"/>
              </a:rPr>
              <a:t>ν</a:t>
            </a:r>
            <a:r>
              <a:rPr lang="el-GR" sz="4800" b="1" dirty="0">
                <a:latin typeface="Monotype Corsiva" panose="03010101010201010101" pitchFamily="66" charset="0"/>
              </a:rPr>
              <a:t>ί</a:t>
            </a:r>
            <a:r>
              <a:rPr lang="en-US" sz="4800" b="1" dirty="0">
                <a:latin typeface="Monotype Corsiva" panose="03010101010201010101" pitchFamily="66" charset="0"/>
              </a:rPr>
              <a:t>α</a:t>
            </a:r>
            <a:r>
              <a:rPr lang="el-GR" sz="4800" b="1" dirty="0">
                <a:latin typeface="Monotype Corsiva" panose="03010101010201010101" pitchFamily="66" charset="0"/>
              </a:rPr>
              <a:t>ς</a:t>
            </a:r>
            <a:r>
              <a:rPr lang="en-US" sz="4800" b="1" dirty="0">
                <a:latin typeface="Monotype Corsiva" panose="03010101010201010101" pitchFamily="66" charset="0"/>
              </a:rPr>
              <a:t>  </a:t>
            </a:r>
            <a:r>
              <a:rPr lang="el-GR" sz="4800" b="1" dirty="0">
                <a:latin typeface="Monotype Corsiva" panose="03010101010201010101" pitchFamily="66" charset="0"/>
              </a:rPr>
              <a:t>Β</a:t>
            </a:r>
            <a:r>
              <a:rPr lang="en-US" sz="4800" b="1" dirty="0">
                <a:latin typeface="Monotype Corsiva" panose="03010101010201010101" pitchFamily="66" charset="0"/>
              </a:rPr>
              <a:t>΄ </a:t>
            </a:r>
            <a:r>
              <a:rPr lang="el-GR" sz="4800" b="1" dirty="0">
                <a:latin typeface="Monotype Corsiva" panose="03010101010201010101" pitchFamily="66" charset="0"/>
              </a:rPr>
              <a:t>Γ</a:t>
            </a:r>
            <a:r>
              <a:rPr lang="en-US" sz="4800" b="1" dirty="0">
                <a:latin typeface="Monotype Corsiva" panose="03010101010201010101" pitchFamily="66" charset="0"/>
              </a:rPr>
              <a:t>υ</a:t>
            </a:r>
            <a:r>
              <a:rPr lang="el-GR" sz="4800" b="1" dirty="0">
                <a:latin typeface="Monotype Corsiva" panose="03010101010201010101" pitchFamily="66" charset="0"/>
              </a:rPr>
              <a:t>μ</a:t>
            </a:r>
            <a:r>
              <a:rPr lang="en-US" sz="4800" b="1" dirty="0">
                <a:latin typeface="Monotype Corsiva" panose="03010101010201010101" pitchFamily="66" charset="0"/>
              </a:rPr>
              <a:t>ν</a:t>
            </a:r>
            <a:r>
              <a:rPr lang="el-GR" sz="4800" b="1" dirty="0">
                <a:latin typeface="Monotype Corsiva" panose="03010101010201010101" pitchFamily="66" charset="0"/>
              </a:rPr>
              <a:t>α</a:t>
            </a:r>
            <a:r>
              <a:rPr lang="en-US" sz="4800" b="1" dirty="0">
                <a:latin typeface="Monotype Corsiva" panose="03010101010201010101" pitchFamily="66" charset="0"/>
              </a:rPr>
              <a:t>σ</a:t>
            </a:r>
            <a:r>
              <a:rPr lang="el-GR" sz="4800" b="1" dirty="0">
                <a:latin typeface="Monotype Corsiva" panose="03010101010201010101" pitchFamily="66" charset="0"/>
              </a:rPr>
              <a:t>ί</a:t>
            </a:r>
            <a:r>
              <a:rPr lang="en-US" sz="4800" b="1" dirty="0">
                <a:latin typeface="Monotype Corsiva" panose="03010101010201010101" pitchFamily="66" charset="0"/>
              </a:rPr>
              <a:t>ο</a:t>
            </a:r>
            <a:r>
              <a:rPr lang="el-GR" sz="4800" b="1" dirty="0">
                <a:latin typeface="Monotype Corsiva" panose="03010101010201010101" pitchFamily="66" charset="0"/>
              </a:rPr>
              <a:t>υ</a:t>
            </a:r>
            <a:r>
              <a:rPr lang="en-US" sz="4800" b="1" dirty="0">
                <a:latin typeface="Monotype Corsiva" panose="03010101010201010101" pitchFamily="66" charset="0"/>
              </a:rPr>
              <a:t>  </a:t>
            </a:r>
            <a:endParaRPr lang="en-US" sz="2400" b="1" dirty="0">
              <a:latin typeface="Monotype Corsiva" panose="03010101010201010101" pitchFamily="66" charset="0"/>
            </a:endParaRPr>
          </a:p>
          <a:p>
            <a:endParaRPr lang="en-US" sz="4800" b="1" dirty="0">
              <a:latin typeface="Segoe Script" panose="030B0504020000000003" pitchFamily="66" charset="0"/>
            </a:endParaRPr>
          </a:p>
          <a:p>
            <a:pPr marL="457200" indent="-457200">
              <a:buAutoNum type="arabicPeriod"/>
            </a:pPr>
            <a:r>
              <a:rPr lang="en-US" b="1" dirty="0" err="1">
                <a:latin typeface="Segoe Script" panose="030B0504020000000003" pitchFamily="66" charset="0"/>
              </a:rPr>
              <a:t>Πρώτ</a:t>
            </a:r>
            <a:r>
              <a:rPr lang="en-US" b="1" dirty="0">
                <a:latin typeface="Segoe Script" panose="030B0504020000000003" pitchFamily="66" charset="0"/>
              </a:rPr>
              <a:t>α </a:t>
            </a:r>
            <a:r>
              <a:rPr lang="el-GR" b="1" dirty="0">
                <a:latin typeface="Segoe Script" panose="030B0504020000000003" pitchFamily="66" charset="0"/>
              </a:rPr>
              <a:t>π</a:t>
            </a:r>
            <a:r>
              <a:rPr lang="en-US" b="1" dirty="0">
                <a:latin typeface="Segoe Script" panose="030B0504020000000003" pitchFamily="66" charset="0"/>
              </a:rPr>
              <a:t>ρ</a:t>
            </a:r>
            <a:r>
              <a:rPr lang="el-GR" b="1" dirty="0">
                <a:latin typeface="Segoe Script" panose="030B0504020000000003" pitchFamily="66" charset="0"/>
              </a:rPr>
              <a:t>ο</a:t>
            </a:r>
            <a:r>
              <a:rPr lang="en-US" b="1" dirty="0">
                <a:latin typeface="Segoe Script" panose="030B0504020000000003" pitchFamily="66" charset="0"/>
              </a:rPr>
              <a:t>β</a:t>
            </a:r>
            <a:r>
              <a:rPr lang="el-GR" b="1" dirty="0">
                <a:latin typeface="Segoe Script" panose="030B0504020000000003" pitchFamily="66" charset="0"/>
              </a:rPr>
              <a:t>ά</a:t>
            </a:r>
            <a:r>
              <a:rPr lang="en-US" b="1" dirty="0" err="1">
                <a:latin typeface="Segoe Script" panose="030B0504020000000003" pitchFamily="66" charset="0"/>
              </a:rPr>
              <a:t>λετε</a:t>
            </a:r>
            <a:r>
              <a:rPr lang="en-US" b="1" dirty="0">
                <a:latin typeface="Segoe Script" panose="030B0504020000000003" pitchFamily="66" charset="0"/>
              </a:rPr>
              <a:t> και δείτε την παρουσίαση </a:t>
            </a:r>
            <a:r>
              <a:rPr lang="el-GR" b="1" dirty="0">
                <a:latin typeface="Segoe Script" panose="030B0504020000000003" pitchFamily="66" charset="0"/>
              </a:rPr>
              <a:t>π</a:t>
            </a:r>
            <a:r>
              <a:rPr lang="en-US" b="1" dirty="0">
                <a:latin typeface="Segoe Script" panose="030B0504020000000003" pitchFamily="66" charset="0"/>
              </a:rPr>
              <a:t>α</a:t>
            </a:r>
            <a:r>
              <a:rPr lang="el-GR" b="1" dirty="0">
                <a:latin typeface="Segoe Script" panose="030B0504020000000003" pitchFamily="66" charset="0"/>
              </a:rPr>
              <a:t>τ</a:t>
            </a:r>
            <a:r>
              <a:rPr lang="en-US" b="1" dirty="0">
                <a:latin typeface="Segoe Script" panose="030B0504020000000003" pitchFamily="66" charset="0"/>
              </a:rPr>
              <a:t>ώ</a:t>
            </a:r>
            <a:r>
              <a:rPr lang="el-GR" b="1" dirty="0">
                <a:latin typeface="Segoe Script" panose="030B0504020000000003" pitchFamily="66" charset="0"/>
              </a:rPr>
              <a:t>ν</a:t>
            </a:r>
            <a:r>
              <a:rPr lang="en-US" b="1" dirty="0">
                <a:latin typeface="Segoe Script" panose="030B0504020000000003" pitchFamily="66" charset="0"/>
              </a:rPr>
              <a:t>τ</a:t>
            </a:r>
            <a:r>
              <a:rPr lang="el-GR" b="1" dirty="0">
                <a:latin typeface="Segoe Script" panose="030B0504020000000003" pitchFamily="66" charset="0"/>
              </a:rPr>
              <a:t>α</a:t>
            </a:r>
            <a:r>
              <a:rPr lang="en-US" b="1" dirty="0">
                <a:latin typeface="Segoe Script" panose="030B0504020000000003" pitchFamily="66" charset="0"/>
              </a:rPr>
              <a:t>ς </a:t>
            </a:r>
            <a:r>
              <a:rPr lang="el-GR" b="1" dirty="0">
                <a:latin typeface="Segoe Script" panose="030B0504020000000003" pitchFamily="66" charset="0"/>
              </a:rPr>
              <a:t>τ</a:t>
            </a:r>
            <a:r>
              <a:rPr lang="en-US" b="1" dirty="0">
                <a:latin typeface="Segoe Script" panose="030B0504020000000003" pitchFamily="66" charset="0"/>
              </a:rPr>
              <a:t>ο </a:t>
            </a:r>
            <a:r>
              <a:rPr lang="el-GR" b="1" dirty="0">
                <a:latin typeface="Segoe Script" panose="030B0504020000000003" pitchFamily="66" charset="0"/>
              </a:rPr>
              <a:t>κ</a:t>
            </a:r>
            <a:r>
              <a:rPr lang="en-US" b="1" dirty="0">
                <a:latin typeface="Segoe Script" panose="030B0504020000000003" pitchFamily="66" charset="0"/>
              </a:rPr>
              <a:t>α</a:t>
            </a:r>
            <a:r>
              <a:rPr lang="el-GR" b="1" dirty="0">
                <a:latin typeface="Segoe Script" panose="030B0504020000000003" pitchFamily="66" charset="0"/>
              </a:rPr>
              <a:t>τ</a:t>
            </a:r>
            <a:r>
              <a:rPr lang="en-US" b="1" dirty="0" err="1">
                <a:latin typeface="Segoe Script" panose="030B0504020000000003" pitchFamily="66" charset="0"/>
              </a:rPr>
              <a:t>άλληλο</a:t>
            </a:r>
            <a:r>
              <a:rPr lang="en-US" b="1" dirty="0">
                <a:latin typeface="Segoe Script" panose="030B0504020000000003" pitchFamily="66" charset="0"/>
              </a:rPr>
              <a:t> εικονίδιο. </a:t>
            </a:r>
            <a:endParaRPr lang="en-US" b="1" dirty="0">
              <a:latin typeface="Segoe Script" panose="030B0504020000000003" pitchFamily="66" charset="0"/>
            </a:endParaRPr>
          </a:p>
          <a:p>
            <a:pPr marL="457200" indent="-457200">
              <a:buAutoNum type="arabicPeriod"/>
            </a:pPr>
            <a:r>
              <a:rPr lang="en-US" b="1" dirty="0">
                <a:latin typeface="Segoe Script" panose="030B0504020000000003" pitchFamily="66" charset="0"/>
              </a:rPr>
              <a:t>Να κάνετε π</a:t>
            </a:r>
            <a:r>
              <a:rPr lang="en-US" b="1" dirty="0" err="1">
                <a:latin typeface="Segoe Script" panose="030B0504020000000003" pitchFamily="66" charset="0"/>
              </a:rPr>
              <a:t>άντ</a:t>
            </a:r>
            <a:r>
              <a:rPr lang="en-US" b="1" dirty="0">
                <a:latin typeface="Segoe Script" panose="030B0504020000000003" pitchFamily="66" charset="0"/>
              </a:rPr>
              <a:t>α κλικ για να προχωρήσει η παρουσίαση διότι υπάρχουν εφέ εισαγωγής </a:t>
            </a:r>
            <a:r>
              <a:rPr lang="el-GR" b="1" dirty="0">
                <a:latin typeface="Segoe Script" panose="030B0504020000000003" pitchFamily="66" charset="0"/>
              </a:rPr>
              <a:t>κ</a:t>
            </a:r>
            <a:r>
              <a:rPr lang="en-US" b="1" dirty="0">
                <a:latin typeface="Segoe Script" panose="030B0504020000000003" pitchFamily="66" charset="0"/>
              </a:rPr>
              <a:t>ά</a:t>
            </a:r>
            <a:r>
              <a:rPr lang="el-GR" b="1" dirty="0">
                <a:latin typeface="Segoe Script" panose="030B0504020000000003" pitchFamily="66" charset="0"/>
              </a:rPr>
              <a:t>θ</a:t>
            </a:r>
            <a:r>
              <a:rPr lang="en-US" b="1" dirty="0">
                <a:latin typeface="Segoe Script" panose="030B0504020000000003" pitchFamily="66" charset="0"/>
              </a:rPr>
              <a:t>ε </a:t>
            </a:r>
            <a:r>
              <a:rPr lang="en-US" b="1" dirty="0" err="1">
                <a:latin typeface="Segoe Script" panose="030B0504020000000003" pitchFamily="66" charset="0"/>
              </a:rPr>
              <a:t>δι</a:t>
            </a:r>
            <a:r>
              <a:rPr lang="en-US" b="1" dirty="0">
                <a:latin typeface="Segoe Script" panose="030B0504020000000003" pitchFamily="66" charset="0"/>
              </a:rPr>
              <a:t>αφάνειας </a:t>
            </a:r>
            <a:r>
              <a:rPr lang="el-GR" b="1" dirty="0">
                <a:latin typeface="Segoe Script" panose="030B0504020000000003" pitchFamily="66" charset="0"/>
              </a:rPr>
              <a:t>ή</a:t>
            </a:r>
            <a:r>
              <a:rPr lang="en-US" b="1" dirty="0">
                <a:latin typeface="Segoe Script" panose="030B0504020000000003" pitchFamily="66" charset="0"/>
              </a:rPr>
              <a:t> </a:t>
            </a:r>
            <a:r>
              <a:rPr lang="el-GR" b="1" dirty="0">
                <a:latin typeface="Segoe Script" panose="030B0504020000000003" pitchFamily="66" charset="0"/>
              </a:rPr>
              <a:t>κ</a:t>
            </a:r>
            <a:r>
              <a:rPr lang="en-US" b="1" dirty="0">
                <a:latin typeface="Segoe Script" panose="030B0504020000000003" pitchFamily="66" charset="0"/>
              </a:rPr>
              <a:t>ί</a:t>
            </a:r>
            <a:r>
              <a:rPr lang="el-GR" b="1" dirty="0">
                <a:latin typeface="Segoe Script" panose="030B0504020000000003" pitchFamily="66" charset="0"/>
              </a:rPr>
              <a:t>ν</a:t>
            </a:r>
            <a:r>
              <a:rPr lang="en-US" b="1" dirty="0">
                <a:latin typeface="Segoe Script" panose="030B0504020000000003" pitchFamily="66" charset="0"/>
              </a:rPr>
              <a:t>η</a:t>
            </a:r>
            <a:r>
              <a:rPr lang="el-GR" b="1" dirty="0">
                <a:latin typeface="Segoe Script" panose="030B0504020000000003" pitchFamily="66" charset="0"/>
              </a:rPr>
              <a:t>σ</a:t>
            </a:r>
            <a:r>
              <a:rPr lang="en-US" b="1" dirty="0">
                <a:latin typeface="Segoe Script" panose="030B0504020000000003" pitchFamily="66" charset="0"/>
              </a:rPr>
              <a:t>η.</a:t>
            </a:r>
            <a:endParaRPr lang="en-US" b="1" dirty="0">
              <a:latin typeface="Segoe Script" panose="030B0504020000000003" pitchFamily="66" charset="0"/>
            </a:endParaRPr>
          </a:p>
          <a:p>
            <a:pPr marL="457200" indent="-457200">
              <a:buAutoNum type="arabicPeriod"/>
            </a:pPr>
            <a:r>
              <a:rPr lang="en-US" b="1" dirty="0">
                <a:latin typeface="Segoe Script" panose="030B0504020000000003" pitchFamily="66" charset="0"/>
              </a:rPr>
              <a:t>Θα </a:t>
            </a:r>
            <a:r>
              <a:rPr lang="en-US" b="1" dirty="0" err="1">
                <a:latin typeface="Segoe Script" panose="030B0504020000000003" pitchFamily="66" charset="0"/>
              </a:rPr>
              <a:t>χρει</a:t>
            </a:r>
            <a:r>
              <a:rPr lang="en-US" b="1" dirty="0">
                <a:latin typeface="Segoe Script" panose="030B0504020000000003" pitchFamily="66" charset="0"/>
              </a:rPr>
              <a:t>αστείτε σύνδεση στο διαδίκτυο διότι σε κάποιες διαφάνεις υπάρχουν σύνδεσμοι (</a:t>
            </a:r>
            <a:r>
              <a:rPr lang="en-US" b="1" dirty="0">
                <a:latin typeface="Segoe Script" panose="030B0504020000000003" pitchFamily="66" charset="0"/>
              </a:rPr>
              <a:t>links</a:t>
            </a:r>
            <a:r>
              <a:rPr lang="en-GB" b="1" dirty="0">
                <a:latin typeface="Segoe Script" panose="030B0504020000000003" pitchFamily="66" charset="0"/>
              </a:rPr>
              <a:t>) </a:t>
            </a:r>
            <a:endParaRPr lang="en-US" b="1" dirty="0">
              <a:latin typeface="Segoe Script" panose="030B0504020000000003" pitchFamily="66" charset="0"/>
            </a:endParaRPr>
          </a:p>
          <a:p>
            <a:pPr marL="457200" indent="-457200">
              <a:buFontTx/>
              <a:buAutoNum type="arabicPeriod"/>
            </a:pPr>
            <a:r>
              <a:rPr lang="el-GR" b="1" dirty="0">
                <a:latin typeface="Segoe Script" panose="030B0504020000000003" pitchFamily="66" charset="0"/>
              </a:rPr>
              <a:t>Μετά</a:t>
            </a:r>
            <a:r>
              <a:rPr lang="en-US" b="1" dirty="0">
                <a:latin typeface="Segoe Script" panose="030B0504020000000003" pitchFamily="66" charset="0"/>
              </a:rPr>
              <a:t>,</a:t>
            </a:r>
            <a:r>
              <a:rPr lang="el-GR" b="1" dirty="0">
                <a:latin typeface="Segoe Script" panose="030B0504020000000003" pitchFamily="66" charset="0"/>
              </a:rPr>
              <a:t> σε φύλλο Α4 ή στο τετράδιό σας </a:t>
            </a:r>
            <a:r>
              <a:rPr lang="en-US" b="1" dirty="0">
                <a:latin typeface="Segoe Script" panose="030B0504020000000003" pitchFamily="66" charset="0"/>
              </a:rPr>
              <a:t>γ</a:t>
            </a:r>
            <a:r>
              <a:rPr lang="el-GR" b="1" dirty="0">
                <a:latin typeface="Segoe Script" panose="030B0504020000000003" pitchFamily="66" charset="0"/>
              </a:rPr>
              <a:t>ρ</a:t>
            </a:r>
            <a:r>
              <a:rPr lang="en-US" b="1" dirty="0">
                <a:latin typeface="Segoe Script" panose="030B0504020000000003" pitchFamily="66" charset="0"/>
              </a:rPr>
              <a:t>ά</a:t>
            </a:r>
            <a:r>
              <a:rPr lang="el-GR" b="1" dirty="0">
                <a:latin typeface="Segoe Script" panose="030B0504020000000003" pitchFamily="66" charset="0"/>
              </a:rPr>
              <a:t>ψ</a:t>
            </a:r>
            <a:r>
              <a:rPr lang="en-US" b="1" dirty="0">
                <a:latin typeface="Segoe Script" panose="030B0504020000000003" pitchFamily="66" charset="0"/>
              </a:rPr>
              <a:t>τ</a:t>
            </a:r>
            <a:r>
              <a:rPr lang="el-GR" b="1" dirty="0">
                <a:latin typeface="Segoe Script" panose="030B0504020000000003" pitchFamily="66" charset="0"/>
              </a:rPr>
              <a:t>ε</a:t>
            </a:r>
            <a:r>
              <a:rPr lang="en-US" b="1" dirty="0">
                <a:latin typeface="Segoe Script" panose="030B0504020000000003" pitchFamily="66" charset="0"/>
              </a:rPr>
              <a:t> </a:t>
            </a:r>
            <a:r>
              <a:rPr lang="el-GR" b="1" dirty="0">
                <a:latin typeface="Segoe Script" panose="030B0504020000000003" pitchFamily="66" charset="0"/>
              </a:rPr>
              <a:t>σ</a:t>
            </a:r>
            <a:r>
              <a:rPr lang="en-US" b="1" dirty="0">
                <a:latin typeface="Segoe Script" panose="030B0504020000000003" pitchFamily="66" charset="0"/>
              </a:rPr>
              <a:t>τ</a:t>
            </a:r>
            <a:r>
              <a:rPr lang="el-GR" b="1" dirty="0">
                <a:latin typeface="Segoe Script" panose="030B0504020000000003" pitchFamily="66" charset="0"/>
              </a:rPr>
              <a:t>η</a:t>
            </a:r>
            <a:r>
              <a:rPr lang="en-US" b="1" dirty="0">
                <a:latin typeface="Segoe Script" panose="030B0504020000000003" pitchFamily="66" charset="0"/>
              </a:rPr>
              <a:t>ν </a:t>
            </a:r>
            <a:r>
              <a:rPr lang="el-GR" b="1" dirty="0">
                <a:latin typeface="Segoe Script" panose="030B0504020000000003" pitchFamily="66" charset="0"/>
              </a:rPr>
              <a:t>κ</a:t>
            </a:r>
            <a:r>
              <a:rPr lang="en-US" b="1" dirty="0">
                <a:latin typeface="Segoe Script" panose="030B0504020000000003" pitchFamily="66" charset="0"/>
              </a:rPr>
              <a:t>ο</a:t>
            </a:r>
            <a:r>
              <a:rPr lang="el-GR" b="1" dirty="0">
                <a:latin typeface="Segoe Script" panose="030B0504020000000003" pitchFamily="66" charset="0"/>
              </a:rPr>
              <a:t>ρ</a:t>
            </a:r>
            <a:r>
              <a:rPr lang="en-US" b="1" dirty="0">
                <a:latin typeface="Segoe Script" panose="030B0504020000000003" pitchFamily="66" charset="0"/>
              </a:rPr>
              <a:t>υ</a:t>
            </a:r>
            <a:r>
              <a:rPr lang="el-GR" b="1" dirty="0">
                <a:latin typeface="Segoe Script" panose="030B0504020000000003" pitchFamily="66" charset="0"/>
              </a:rPr>
              <a:t>φ</a:t>
            </a:r>
            <a:r>
              <a:rPr lang="en-US" b="1" dirty="0">
                <a:latin typeface="Segoe Script" panose="030B0504020000000003" pitchFamily="66" charset="0"/>
              </a:rPr>
              <a:t>ή </a:t>
            </a:r>
            <a:r>
              <a:rPr lang="el-GR" b="1" dirty="0">
                <a:latin typeface="Segoe Script" panose="030B0504020000000003" pitchFamily="66" charset="0"/>
              </a:rPr>
              <a:t>τ</a:t>
            </a:r>
            <a:r>
              <a:rPr lang="en-US" b="1" dirty="0">
                <a:latin typeface="Segoe Script" panose="030B0504020000000003" pitchFamily="66" charset="0"/>
              </a:rPr>
              <a:t>η</a:t>
            </a:r>
            <a:r>
              <a:rPr lang="el-GR" b="1" dirty="0">
                <a:latin typeface="Segoe Script" panose="030B0504020000000003" pitchFamily="66" charset="0"/>
              </a:rPr>
              <a:t>ς</a:t>
            </a:r>
            <a:r>
              <a:rPr lang="en-US" b="1" dirty="0">
                <a:latin typeface="Segoe Script" panose="030B0504020000000003" pitchFamily="66" charset="0"/>
              </a:rPr>
              <a:t> </a:t>
            </a:r>
            <a:r>
              <a:rPr lang="el-GR" b="1" dirty="0">
                <a:latin typeface="Segoe Script" panose="030B0504020000000003" pitchFamily="66" charset="0"/>
              </a:rPr>
              <a:t>σ</a:t>
            </a:r>
            <a:r>
              <a:rPr lang="en-US" b="1" dirty="0">
                <a:latin typeface="Segoe Script" panose="030B0504020000000003" pitchFamily="66" charset="0"/>
              </a:rPr>
              <a:t>ε</a:t>
            </a:r>
            <a:r>
              <a:rPr lang="el-GR" b="1" dirty="0">
                <a:latin typeface="Segoe Script" panose="030B0504020000000003" pitchFamily="66" charset="0"/>
              </a:rPr>
              <a:t>λ</a:t>
            </a:r>
            <a:r>
              <a:rPr lang="en-US" b="1" dirty="0">
                <a:latin typeface="Segoe Script" panose="030B0504020000000003" pitchFamily="66" charset="0"/>
              </a:rPr>
              <a:t>ί</a:t>
            </a:r>
            <a:r>
              <a:rPr lang="el-GR" b="1" dirty="0">
                <a:latin typeface="Segoe Script" panose="030B0504020000000003" pitchFamily="66" charset="0"/>
              </a:rPr>
              <a:t>δ</a:t>
            </a:r>
            <a:r>
              <a:rPr lang="en-US" b="1" dirty="0">
                <a:latin typeface="Segoe Script" panose="030B0504020000000003" pitchFamily="66" charset="0"/>
              </a:rPr>
              <a:t>α</a:t>
            </a:r>
            <a:r>
              <a:rPr lang="el-GR" b="1" dirty="0">
                <a:latin typeface="Segoe Script" panose="030B0504020000000003" pitchFamily="66" charset="0"/>
              </a:rPr>
              <a:t>ς</a:t>
            </a:r>
            <a:r>
              <a:rPr lang="en-US" b="1" dirty="0">
                <a:latin typeface="Segoe Script" panose="030B0504020000000003" pitchFamily="66" charset="0"/>
              </a:rPr>
              <a:t> </a:t>
            </a:r>
            <a:r>
              <a:rPr lang="el-GR" b="1" dirty="0">
                <a:latin typeface="Segoe Script" panose="030B0504020000000003" pitchFamily="66" charset="0"/>
              </a:rPr>
              <a:t>ο</a:t>
            </a:r>
            <a:r>
              <a:rPr lang="en-US" b="1" dirty="0">
                <a:latin typeface="Segoe Script" panose="030B0504020000000003" pitchFamily="66" charset="0"/>
              </a:rPr>
              <a:t>ν</a:t>
            </a:r>
            <a:r>
              <a:rPr lang="el-GR" b="1" dirty="0">
                <a:latin typeface="Segoe Script" panose="030B0504020000000003" pitchFamily="66" charset="0"/>
              </a:rPr>
              <a:t>ο</a:t>
            </a:r>
            <a:r>
              <a:rPr lang="en-US" b="1" dirty="0">
                <a:latin typeface="Segoe Script" panose="030B0504020000000003" pitchFamily="66" charset="0"/>
              </a:rPr>
              <a:t>μ</a:t>
            </a:r>
            <a:r>
              <a:rPr lang="el-GR" b="1" dirty="0">
                <a:latin typeface="Segoe Script" panose="030B0504020000000003" pitchFamily="66" charset="0"/>
              </a:rPr>
              <a:t>α</a:t>
            </a:r>
            <a:r>
              <a:rPr lang="en-US" b="1" dirty="0">
                <a:latin typeface="Segoe Script" panose="030B0504020000000003" pitchFamily="66" charset="0"/>
              </a:rPr>
              <a:t>τ</a:t>
            </a:r>
            <a:r>
              <a:rPr lang="el-GR" b="1" dirty="0">
                <a:latin typeface="Segoe Script" panose="030B0504020000000003" pitchFamily="66" charset="0"/>
              </a:rPr>
              <a:t>ε</a:t>
            </a:r>
            <a:r>
              <a:rPr lang="en-US" b="1" dirty="0">
                <a:latin typeface="Segoe Script" panose="030B0504020000000003" pitchFamily="66" charset="0"/>
              </a:rPr>
              <a:t>π</a:t>
            </a:r>
            <a:r>
              <a:rPr lang="el-GR" b="1" dirty="0">
                <a:latin typeface="Segoe Script" panose="030B0504020000000003" pitchFamily="66" charset="0"/>
              </a:rPr>
              <a:t>ώ</a:t>
            </a:r>
            <a:r>
              <a:rPr lang="en-US" b="1" dirty="0">
                <a:latin typeface="Segoe Script" panose="030B0504020000000003" pitchFamily="66" charset="0"/>
              </a:rPr>
              <a:t>ν</a:t>
            </a:r>
            <a:r>
              <a:rPr lang="el-GR" b="1" dirty="0">
                <a:latin typeface="Segoe Script" panose="030B0504020000000003" pitchFamily="66" charset="0"/>
              </a:rPr>
              <a:t>υ</a:t>
            </a:r>
            <a:r>
              <a:rPr lang="en-US" b="1" dirty="0">
                <a:latin typeface="Segoe Script" panose="030B0504020000000003" pitchFamily="66" charset="0"/>
              </a:rPr>
              <a:t>μ</a:t>
            </a:r>
            <a:r>
              <a:rPr lang="el-GR" b="1" dirty="0">
                <a:latin typeface="Segoe Script" panose="030B0504020000000003" pitchFamily="66" charset="0"/>
              </a:rPr>
              <a:t>ο</a:t>
            </a:r>
            <a:r>
              <a:rPr lang="en-US" b="1" dirty="0">
                <a:latin typeface="Segoe Script" panose="030B0504020000000003" pitchFamily="66" charset="0"/>
              </a:rPr>
              <a:t>, </a:t>
            </a:r>
            <a:r>
              <a:rPr lang="el-GR" b="1" dirty="0">
                <a:latin typeface="Segoe Script" panose="030B0504020000000003" pitchFamily="66" charset="0"/>
              </a:rPr>
              <a:t>η</a:t>
            </a:r>
            <a:r>
              <a:rPr lang="en-US" b="1" dirty="0">
                <a:latin typeface="Segoe Script" panose="030B0504020000000003" pitchFamily="66" charset="0"/>
              </a:rPr>
              <a:t>μ</a:t>
            </a:r>
            <a:r>
              <a:rPr lang="el-GR" b="1" dirty="0">
                <a:latin typeface="Segoe Script" panose="030B0504020000000003" pitchFamily="66" charset="0"/>
              </a:rPr>
              <a:t>ε</a:t>
            </a:r>
            <a:r>
              <a:rPr lang="en-US" b="1" dirty="0">
                <a:latin typeface="Segoe Script" panose="030B0504020000000003" pitchFamily="66" charset="0"/>
              </a:rPr>
              <a:t>ρ</a:t>
            </a:r>
            <a:r>
              <a:rPr lang="el-GR" b="1" dirty="0">
                <a:latin typeface="Segoe Script" panose="030B0504020000000003" pitchFamily="66" charset="0"/>
              </a:rPr>
              <a:t>ο</a:t>
            </a:r>
            <a:r>
              <a:rPr lang="en-US" b="1" dirty="0">
                <a:latin typeface="Segoe Script" panose="030B0504020000000003" pitchFamily="66" charset="0"/>
              </a:rPr>
              <a:t>μ</a:t>
            </a:r>
            <a:r>
              <a:rPr lang="el-GR" b="1" dirty="0">
                <a:latin typeface="Segoe Script" panose="030B0504020000000003" pitchFamily="66" charset="0"/>
              </a:rPr>
              <a:t>η</a:t>
            </a:r>
            <a:r>
              <a:rPr lang="en-US" b="1" dirty="0">
                <a:latin typeface="Segoe Script" panose="030B0504020000000003" pitchFamily="66" charset="0"/>
              </a:rPr>
              <a:t>ν</a:t>
            </a:r>
            <a:r>
              <a:rPr lang="el-GR" b="1" dirty="0">
                <a:latin typeface="Segoe Script" panose="030B0504020000000003" pitchFamily="66" charset="0"/>
              </a:rPr>
              <a:t>ί</a:t>
            </a:r>
            <a:r>
              <a:rPr lang="en-US" b="1" dirty="0">
                <a:latin typeface="Segoe Script" panose="030B0504020000000003" pitchFamily="66" charset="0"/>
              </a:rPr>
              <a:t>α </a:t>
            </a:r>
            <a:r>
              <a:rPr lang="el-GR" b="1" dirty="0">
                <a:latin typeface="Segoe Script" panose="030B0504020000000003" pitchFamily="66" charset="0"/>
              </a:rPr>
              <a:t>κ</a:t>
            </a:r>
            <a:r>
              <a:rPr lang="en-US" b="1" dirty="0">
                <a:latin typeface="Segoe Script" panose="030B0504020000000003" pitchFamily="66" charset="0"/>
              </a:rPr>
              <a:t>α</a:t>
            </a:r>
            <a:r>
              <a:rPr lang="el-GR" b="1" dirty="0">
                <a:latin typeface="Segoe Script" panose="030B0504020000000003" pitchFamily="66" charset="0"/>
              </a:rPr>
              <a:t>ι</a:t>
            </a:r>
            <a:r>
              <a:rPr lang="en-US" b="1" dirty="0">
                <a:latin typeface="Segoe Script" panose="030B0504020000000003" pitchFamily="66" charset="0"/>
              </a:rPr>
              <a:t> </a:t>
            </a:r>
            <a:r>
              <a:rPr lang="el-GR" b="1" dirty="0">
                <a:latin typeface="Segoe Script" panose="030B0504020000000003" pitchFamily="66" charset="0"/>
              </a:rPr>
              <a:t>τ</a:t>
            </a:r>
            <a:r>
              <a:rPr lang="en-US" b="1" dirty="0">
                <a:latin typeface="Segoe Script" panose="030B0504020000000003" pitchFamily="66" charset="0"/>
              </a:rPr>
              <a:t>μ</a:t>
            </a:r>
            <a:r>
              <a:rPr lang="el-GR" b="1" dirty="0">
                <a:latin typeface="Segoe Script" panose="030B0504020000000003" pitchFamily="66" charset="0"/>
              </a:rPr>
              <a:t>ή</a:t>
            </a:r>
            <a:r>
              <a:rPr lang="en-US" b="1" dirty="0">
                <a:latin typeface="Segoe Script" panose="030B0504020000000003" pitchFamily="66" charset="0"/>
              </a:rPr>
              <a:t>μ</a:t>
            </a:r>
            <a:r>
              <a:rPr lang="el-GR" b="1" dirty="0">
                <a:latin typeface="Segoe Script" panose="030B0504020000000003" pitchFamily="66" charset="0"/>
              </a:rPr>
              <a:t>α</a:t>
            </a:r>
            <a:r>
              <a:rPr lang="en-US" b="1" dirty="0">
                <a:latin typeface="Segoe Script" panose="030B0504020000000003" pitchFamily="66" charset="0"/>
              </a:rPr>
              <a:t>, </a:t>
            </a:r>
            <a:r>
              <a:rPr lang="el-GR" b="1" dirty="0">
                <a:latin typeface="Segoe Script" panose="030B0504020000000003" pitchFamily="66" charset="0"/>
              </a:rPr>
              <a:t>τον αριθμό </a:t>
            </a:r>
            <a:r>
              <a:rPr lang="en-US" b="1" dirty="0">
                <a:latin typeface="Segoe Script" panose="030B0504020000000003" pitchFamily="66" charset="0"/>
              </a:rPr>
              <a:t>κ</a:t>
            </a:r>
            <a:r>
              <a:rPr lang="el-GR" b="1" dirty="0">
                <a:latin typeface="Segoe Script" panose="030B0504020000000003" pitchFamily="66" charset="0"/>
              </a:rPr>
              <a:t>α</a:t>
            </a:r>
            <a:r>
              <a:rPr lang="en-US" b="1" dirty="0">
                <a:latin typeface="Segoe Script" panose="030B0504020000000003" pitchFamily="66" charset="0"/>
              </a:rPr>
              <a:t>ι </a:t>
            </a:r>
            <a:r>
              <a:rPr lang="el-GR" b="1" dirty="0">
                <a:latin typeface="Segoe Script" panose="030B0504020000000003" pitchFamily="66" charset="0"/>
              </a:rPr>
              <a:t>τ</a:t>
            </a:r>
            <a:r>
              <a:rPr lang="en-US" b="1" dirty="0">
                <a:latin typeface="Segoe Script" panose="030B0504020000000003" pitchFamily="66" charset="0"/>
              </a:rPr>
              <a:t>ο</a:t>
            </a:r>
            <a:r>
              <a:rPr lang="el-GR" b="1" dirty="0">
                <a:latin typeface="Segoe Script" panose="030B0504020000000003" pitchFamily="66" charset="0"/>
              </a:rPr>
              <a:t>ν</a:t>
            </a:r>
            <a:r>
              <a:rPr lang="en-US" b="1" dirty="0">
                <a:latin typeface="Segoe Script" panose="030B0504020000000003" pitchFamily="66" charset="0"/>
              </a:rPr>
              <a:t> </a:t>
            </a:r>
            <a:r>
              <a:rPr lang="el-GR" b="1" dirty="0">
                <a:latin typeface="Segoe Script" panose="030B0504020000000003" pitchFamily="66" charset="0"/>
              </a:rPr>
              <a:t>τ</a:t>
            </a:r>
            <a:r>
              <a:rPr lang="en-US" b="1" dirty="0">
                <a:latin typeface="Segoe Script" panose="030B0504020000000003" pitchFamily="66" charset="0"/>
              </a:rPr>
              <a:t>ί</a:t>
            </a:r>
            <a:r>
              <a:rPr lang="el-GR" b="1" dirty="0">
                <a:latin typeface="Segoe Script" panose="030B0504020000000003" pitchFamily="66" charset="0"/>
              </a:rPr>
              <a:t>τ</a:t>
            </a:r>
            <a:r>
              <a:rPr lang="en-US" b="1" dirty="0">
                <a:latin typeface="Segoe Script" panose="030B0504020000000003" pitchFamily="66" charset="0"/>
              </a:rPr>
              <a:t>λ</a:t>
            </a:r>
            <a:r>
              <a:rPr lang="el-GR" b="1" dirty="0">
                <a:latin typeface="Segoe Script" panose="030B0504020000000003" pitchFamily="66" charset="0"/>
              </a:rPr>
              <a:t>ο</a:t>
            </a:r>
            <a:r>
              <a:rPr lang="en-US" b="1" dirty="0">
                <a:latin typeface="Segoe Script" panose="030B0504020000000003" pitchFamily="66" charset="0"/>
              </a:rPr>
              <a:t> </a:t>
            </a:r>
            <a:r>
              <a:rPr lang="el-GR" b="1" dirty="0">
                <a:latin typeface="Segoe Script" panose="030B0504020000000003" pitchFamily="66" charset="0"/>
              </a:rPr>
              <a:t>της παρουσίασης και </a:t>
            </a:r>
            <a:r>
              <a:rPr lang="en-US" b="1" dirty="0">
                <a:latin typeface="Segoe Script" panose="030B0504020000000003" pitchFamily="66" charset="0"/>
              </a:rPr>
              <a:t>μ</a:t>
            </a:r>
            <a:r>
              <a:rPr lang="el-GR" b="1" dirty="0">
                <a:latin typeface="Segoe Script" panose="030B0504020000000003" pitchFamily="66" charset="0"/>
              </a:rPr>
              <a:t>ε</a:t>
            </a:r>
            <a:r>
              <a:rPr lang="en-US" b="1" dirty="0">
                <a:latin typeface="Segoe Script" panose="030B0504020000000003" pitchFamily="66" charset="0"/>
              </a:rPr>
              <a:t>τ</a:t>
            </a:r>
            <a:r>
              <a:rPr lang="el-GR" b="1" dirty="0">
                <a:latin typeface="Segoe Script" panose="030B0504020000000003" pitchFamily="66" charset="0"/>
              </a:rPr>
              <a:t>ά</a:t>
            </a:r>
            <a:r>
              <a:rPr lang="en-US" b="1" dirty="0">
                <a:latin typeface="Segoe Script" panose="030B0504020000000003" pitchFamily="66" charset="0"/>
              </a:rPr>
              <a:t> τ</a:t>
            </a:r>
            <a:r>
              <a:rPr lang="el-GR" b="1" dirty="0">
                <a:latin typeface="Segoe Script" panose="030B0504020000000003" pitchFamily="66" charset="0"/>
              </a:rPr>
              <a:t>ο</a:t>
            </a:r>
            <a:r>
              <a:rPr lang="en-US" b="1" dirty="0">
                <a:latin typeface="Segoe Script" panose="030B0504020000000003" pitchFamily="66" charset="0"/>
              </a:rPr>
              <a:t>ν </a:t>
            </a:r>
            <a:r>
              <a:rPr lang="el-GR" b="1" dirty="0">
                <a:latin typeface="Segoe Script" panose="030B0504020000000003" pitchFamily="66" charset="0"/>
              </a:rPr>
              <a:t>α</a:t>
            </a:r>
            <a:r>
              <a:rPr lang="en-US" b="1" dirty="0">
                <a:latin typeface="Segoe Script" panose="030B0504020000000003" pitchFamily="66" charset="0"/>
              </a:rPr>
              <a:t>ρ</a:t>
            </a:r>
            <a:r>
              <a:rPr lang="el-GR" b="1" dirty="0">
                <a:latin typeface="Segoe Script" panose="030B0504020000000003" pitchFamily="66" charset="0"/>
              </a:rPr>
              <a:t>ι</a:t>
            </a:r>
            <a:r>
              <a:rPr lang="en-US" b="1" dirty="0">
                <a:latin typeface="Segoe Script" panose="030B0504020000000003" pitchFamily="66" charset="0"/>
              </a:rPr>
              <a:t>θ</a:t>
            </a:r>
            <a:r>
              <a:rPr lang="el-GR" b="1" dirty="0">
                <a:latin typeface="Segoe Script" panose="030B0504020000000003" pitchFamily="66" charset="0"/>
              </a:rPr>
              <a:t>μ</a:t>
            </a:r>
            <a:r>
              <a:rPr lang="en-US" b="1" dirty="0">
                <a:latin typeface="Segoe Script" panose="030B0504020000000003" pitchFamily="66" charset="0"/>
              </a:rPr>
              <a:t>ό </a:t>
            </a:r>
            <a:r>
              <a:rPr lang="el-GR" b="1" dirty="0">
                <a:latin typeface="Segoe Script" panose="030B0504020000000003" pitchFamily="66" charset="0"/>
              </a:rPr>
              <a:t>της ερώτησης που αντιστοιχεί σε κάθε απάντηση.</a:t>
            </a:r>
            <a:endParaRPr lang="el-GR" b="1" dirty="0">
              <a:latin typeface="Segoe Script" panose="030B0504020000000003" pitchFamily="66" charset="0"/>
            </a:endParaRPr>
          </a:p>
          <a:p>
            <a:pPr marL="457200" indent="-457200">
              <a:buAutoNum type="arabicPeriod"/>
            </a:pPr>
            <a:r>
              <a:rPr lang="en-US" b="1" dirty="0">
                <a:latin typeface="Segoe Script" panose="030B0504020000000003" pitchFamily="66" charset="0"/>
              </a:rPr>
              <a:t>Α</a:t>
            </a:r>
            <a:r>
              <a:rPr lang="el-GR" b="1" dirty="0" err="1">
                <a:latin typeface="Segoe Script" panose="030B0504020000000003" pitchFamily="66" charset="0"/>
              </a:rPr>
              <a:t>παντήστε</a:t>
            </a:r>
            <a:r>
              <a:rPr lang="el-GR" b="1" dirty="0">
                <a:latin typeface="Segoe Script" panose="030B0504020000000003" pitchFamily="66" charset="0"/>
              </a:rPr>
              <a:t> τις ερωτήσεις ή γράψτε τις εργασίες</a:t>
            </a:r>
            <a:r>
              <a:rPr lang="en-US" b="1" dirty="0">
                <a:latin typeface="Segoe Script" panose="030B0504020000000003" pitchFamily="66" charset="0"/>
              </a:rPr>
              <a:t>.</a:t>
            </a:r>
            <a:endParaRPr lang="en-US" b="1" dirty="0">
              <a:latin typeface="Segoe Script" panose="030B0504020000000003" pitchFamily="66" charset="0"/>
            </a:endParaRPr>
          </a:p>
          <a:p>
            <a:pPr marL="457200" indent="-457200">
              <a:buAutoNum type="arabicPeriod"/>
            </a:pPr>
            <a:r>
              <a:rPr lang="en-US" b="1" dirty="0">
                <a:latin typeface="Segoe Script" panose="030B0504020000000003" pitchFamily="66" charset="0"/>
              </a:rPr>
              <a:t>Τέλος, φ</a:t>
            </a:r>
            <a:r>
              <a:rPr lang="el-GR" b="1" dirty="0" err="1">
                <a:latin typeface="Segoe Script" panose="030B0504020000000003" pitchFamily="66" charset="0"/>
              </a:rPr>
              <a:t>υλάξτε</a:t>
            </a:r>
            <a:r>
              <a:rPr lang="el-GR" b="1" dirty="0">
                <a:latin typeface="Segoe Script" panose="030B0504020000000003" pitchFamily="66" charset="0"/>
              </a:rPr>
              <a:t> το απαντητικό φύλλο στον φάκελο του μαθήματος των Νέων Ελληνικών (ισχύει για τα τμήματα που εργάζονται με φάκελο και όχι με τετράδιο)</a:t>
            </a:r>
            <a:r>
              <a:rPr lang="en-US" b="1" dirty="0">
                <a:latin typeface="Segoe Script" panose="030B0504020000000003" pitchFamily="66" charset="0"/>
              </a:rPr>
              <a:t>.</a:t>
            </a:r>
            <a:r>
              <a:rPr lang="el-GR" b="1" dirty="0">
                <a:latin typeface="Segoe Script" panose="030B0504020000000003" pitchFamily="66" charset="0"/>
              </a:rPr>
              <a:t> </a:t>
            </a:r>
            <a:endParaRPr lang="en-US" b="1" dirty="0">
              <a:latin typeface="Segoe Script" panose="030B0504020000000003" pitchFamily="66" charset="0"/>
            </a:endParaRPr>
          </a:p>
          <a:p>
            <a:pPr marL="457200" indent="-457200">
              <a:buAutoNum type="arabicPeriod"/>
            </a:pPr>
            <a:r>
              <a:rPr lang="en-US" b="1" dirty="0" err="1">
                <a:latin typeface="Segoe Script" panose="030B0504020000000003" pitchFamily="66" charset="0"/>
              </a:rPr>
              <a:t>Κά</a:t>
            </a:r>
            <a:r>
              <a:rPr lang="en-US" b="1" dirty="0">
                <a:latin typeface="Segoe Script" panose="030B0504020000000003" pitchFamily="66" charset="0"/>
              </a:rPr>
              <a:t>ποια στιγμή θα σας ζητηθεί να παρουσιάσετε στ</a:t>
            </a:r>
            <a:r>
              <a:rPr lang="el-GR" b="1" dirty="0">
                <a:latin typeface="Segoe Script" panose="030B0504020000000003" pitchFamily="66" charset="0"/>
              </a:rPr>
              <a:t>η</a:t>
            </a:r>
            <a:r>
              <a:rPr lang="en-US" b="1" dirty="0">
                <a:latin typeface="Segoe Script" panose="030B0504020000000003" pitchFamily="66" charset="0"/>
              </a:rPr>
              <a:t> </a:t>
            </a:r>
            <a:r>
              <a:rPr lang="el-GR" b="1" dirty="0">
                <a:latin typeface="Segoe Script" panose="030B0504020000000003" pitchFamily="66" charset="0"/>
              </a:rPr>
              <a:t>δ</a:t>
            </a:r>
            <a:r>
              <a:rPr lang="en-US" b="1" dirty="0">
                <a:latin typeface="Segoe Script" panose="030B0504020000000003" pitchFamily="66" charset="0"/>
              </a:rPr>
              <a:t>ι</a:t>
            </a:r>
            <a:r>
              <a:rPr lang="el-GR" b="1" dirty="0">
                <a:latin typeface="Segoe Script" panose="030B0504020000000003" pitchFamily="66" charset="0"/>
              </a:rPr>
              <a:t>δ</a:t>
            </a:r>
            <a:r>
              <a:rPr lang="en-US" b="1" dirty="0">
                <a:latin typeface="Segoe Script" panose="030B0504020000000003" pitchFamily="66" charset="0"/>
              </a:rPr>
              <a:t>ά</a:t>
            </a:r>
            <a:r>
              <a:rPr lang="el-GR" b="1" dirty="0">
                <a:latin typeface="Segoe Script" panose="030B0504020000000003" pitchFamily="66" charset="0"/>
              </a:rPr>
              <a:t>σ</a:t>
            </a:r>
            <a:r>
              <a:rPr lang="en-US" b="1" dirty="0">
                <a:latin typeface="Segoe Script" panose="030B0504020000000003" pitchFamily="66" charset="0"/>
              </a:rPr>
              <a:t>κ</a:t>
            </a:r>
            <a:r>
              <a:rPr lang="el-GR" b="1" dirty="0">
                <a:latin typeface="Segoe Script" panose="030B0504020000000003" pitchFamily="66" charset="0"/>
              </a:rPr>
              <a:t>ο</a:t>
            </a:r>
            <a:r>
              <a:rPr lang="en-US" b="1" dirty="0">
                <a:latin typeface="Segoe Script" panose="030B0504020000000003" pitchFamily="66" charset="0"/>
              </a:rPr>
              <a:t>υ</a:t>
            </a:r>
            <a:r>
              <a:rPr lang="el-GR" b="1" dirty="0">
                <a:latin typeface="Segoe Script" panose="030B0504020000000003" pitchFamily="66" charset="0"/>
              </a:rPr>
              <a:t>σ</a:t>
            </a:r>
            <a:r>
              <a:rPr lang="en-US" b="1" dirty="0">
                <a:latin typeface="Segoe Script" panose="030B0504020000000003" pitchFamily="66" charset="0"/>
              </a:rPr>
              <a:t>α </a:t>
            </a:r>
            <a:r>
              <a:rPr lang="el-GR" b="1" dirty="0">
                <a:latin typeface="Segoe Script" panose="030B0504020000000003" pitchFamily="66" charset="0"/>
              </a:rPr>
              <a:t>κ</a:t>
            </a:r>
            <a:r>
              <a:rPr lang="en-US" b="1" dirty="0">
                <a:latin typeface="Segoe Script" panose="030B0504020000000003" pitchFamily="66" charset="0"/>
              </a:rPr>
              <a:t>α</a:t>
            </a:r>
            <a:r>
              <a:rPr lang="el-GR" b="1" dirty="0">
                <a:latin typeface="Segoe Script" panose="030B0504020000000003" pitchFamily="66" charset="0"/>
              </a:rPr>
              <a:t>θ</a:t>
            </a:r>
            <a:r>
              <a:rPr lang="en-US" b="1" dirty="0">
                <a:latin typeface="Segoe Script" panose="030B0504020000000003" pitchFamily="66" charset="0"/>
              </a:rPr>
              <a:t>η</a:t>
            </a:r>
            <a:r>
              <a:rPr lang="el-GR" b="1" dirty="0">
                <a:latin typeface="Segoe Script" panose="030B0504020000000003" pitchFamily="66" charset="0"/>
              </a:rPr>
              <a:t>γ</a:t>
            </a:r>
            <a:r>
              <a:rPr lang="en-US" b="1" dirty="0">
                <a:latin typeface="Segoe Script" panose="030B0504020000000003" pitchFamily="66" charset="0"/>
              </a:rPr>
              <a:t>ή</a:t>
            </a:r>
            <a:r>
              <a:rPr lang="el-GR" b="1" dirty="0">
                <a:latin typeface="Segoe Script" panose="030B0504020000000003" pitchFamily="66" charset="0"/>
              </a:rPr>
              <a:t>τ</a:t>
            </a:r>
            <a:r>
              <a:rPr lang="en-US" b="1" dirty="0">
                <a:latin typeface="Segoe Script" panose="030B0504020000000003" pitchFamily="66" charset="0"/>
              </a:rPr>
              <a:t>ρ</a:t>
            </a:r>
            <a:r>
              <a:rPr lang="el-GR" b="1" dirty="0">
                <a:latin typeface="Segoe Script" panose="030B0504020000000003" pitchFamily="66" charset="0"/>
              </a:rPr>
              <a:t>ι</a:t>
            </a:r>
            <a:r>
              <a:rPr lang="en-US" b="1" dirty="0">
                <a:latin typeface="Segoe Script" panose="030B0504020000000003" pitchFamily="66" charset="0"/>
              </a:rPr>
              <a:t>α </a:t>
            </a:r>
            <a:r>
              <a:rPr lang="el-GR" b="1" dirty="0">
                <a:latin typeface="Segoe Script" panose="030B0504020000000003" pitchFamily="66" charset="0"/>
              </a:rPr>
              <a:t>τ</a:t>
            </a:r>
            <a:r>
              <a:rPr lang="en-US" b="1" dirty="0">
                <a:latin typeface="Segoe Script" panose="030B0504020000000003" pitchFamily="66" charset="0"/>
              </a:rPr>
              <a:t>ι</a:t>
            </a:r>
            <a:r>
              <a:rPr lang="el-GR" b="1" dirty="0">
                <a:latin typeface="Segoe Script" panose="030B0504020000000003" pitchFamily="66" charset="0"/>
              </a:rPr>
              <a:t>ς</a:t>
            </a:r>
            <a:r>
              <a:rPr lang="en-US" b="1" dirty="0">
                <a:latin typeface="Segoe Script" panose="030B0504020000000003" pitchFamily="66" charset="0"/>
              </a:rPr>
              <a:t> </a:t>
            </a:r>
            <a:r>
              <a:rPr lang="el-GR" b="1" dirty="0">
                <a:latin typeface="Segoe Script" panose="030B0504020000000003" pitchFamily="66" charset="0"/>
              </a:rPr>
              <a:t>α</a:t>
            </a:r>
            <a:r>
              <a:rPr lang="en-US" b="1" dirty="0">
                <a:latin typeface="Segoe Script" panose="030B0504020000000003" pitchFamily="66" charset="0"/>
              </a:rPr>
              <a:t>π</a:t>
            </a:r>
            <a:r>
              <a:rPr lang="el-GR" b="1" dirty="0">
                <a:latin typeface="Segoe Script" panose="030B0504020000000003" pitchFamily="66" charset="0"/>
              </a:rPr>
              <a:t>α</a:t>
            </a:r>
            <a:r>
              <a:rPr lang="en-US" b="1" dirty="0">
                <a:latin typeface="Segoe Script" panose="030B0504020000000003" pitchFamily="66" charset="0"/>
              </a:rPr>
              <a:t>ν</a:t>
            </a:r>
            <a:r>
              <a:rPr lang="el-GR" b="1" dirty="0">
                <a:latin typeface="Segoe Script" panose="030B0504020000000003" pitchFamily="66" charset="0"/>
              </a:rPr>
              <a:t>τ</a:t>
            </a:r>
            <a:r>
              <a:rPr lang="en-US" b="1" dirty="0">
                <a:latin typeface="Segoe Script" panose="030B0504020000000003" pitchFamily="66" charset="0"/>
              </a:rPr>
              <a:t>ή</a:t>
            </a:r>
            <a:r>
              <a:rPr lang="el-GR" b="1" dirty="0">
                <a:latin typeface="Segoe Script" panose="030B0504020000000003" pitchFamily="66" charset="0"/>
              </a:rPr>
              <a:t>σ</a:t>
            </a:r>
            <a:r>
              <a:rPr lang="en-US" b="1" dirty="0">
                <a:latin typeface="Segoe Script" panose="030B0504020000000003" pitchFamily="66" charset="0"/>
              </a:rPr>
              <a:t>ε</a:t>
            </a:r>
            <a:r>
              <a:rPr lang="el-GR" b="1" dirty="0">
                <a:latin typeface="Segoe Script" panose="030B0504020000000003" pitchFamily="66" charset="0"/>
              </a:rPr>
              <a:t>ι</a:t>
            </a:r>
            <a:r>
              <a:rPr lang="en-US" b="1" dirty="0">
                <a:latin typeface="Segoe Script" panose="030B0504020000000003" pitchFamily="66" charset="0"/>
              </a:rPr>
              <a:t>ς </a:t>
            </a:r>
            <a:r>
              <a:rPr lang="el-GR" b="1" dirty="0">
                <a:latin typeface="Segoe Script" panose="030B0504020000000003" pitchFamily="66" charset="0"/>
              </a:rPr>
              <a:t>ή</a:t>
            </a:r>
            <a:r>
              <a:rPr lang="en-US" b="1" dirty="0">
                <a:latin typeface="Segoe Script" panose="030B0504020000000003" pitchFamily="66" charset="0"/>
              </a:rPr>
              <a:t> </a:t>
            </a:r>
            <a:r>
              <a:rPr lang="el-GR" b="1" dirty="0">
                <a:latin typeface="Segoe Script" panose="030B0504020000000003" pitchFamily="66" charset="0"/>
              </a:rPr>
              <a:t>τ</a:t>
            </a:r>
            <a:r>
              <a:rPr lang="en-US" b="1" dirty="0">
                <a:latin typeface="Segoe Script" panose="030B0504020000000003" pitchFamily="66" charset="0"/>
              </a:rPr>
              <a:t>ι</a:t>
            </a:r>
            <a:r>
              <a:rPr lang="el-GR" b="1" dirty="0">
                <a:latin typeface="Segoe Script" panose="030B0504020000000003" pitchFamily="66" charset="0"/>
              </a:rPr>
              <a:t>ς</a:t>
            </a:r>
            <a:r>
              <a:rPr lang="en-US" b="1" dirty="0">
                <a:latin typeface="Segoe Script" panose="030B0504020000000003" pitchFamily="66" charset="0"/>
              </a:rPr>
              <a:t> </a:t>
            </a:r>
            <a:r>
              <a:rPr lang="el-GR" b="1" dirty="0">
                <a:latin typeface="Segoe Script" panose="030B0504020000000003" pitchFamily="66" charset="0"/>
              </a:rPr>
              <a:t>ε</a:t>
            </a:r>
            <a:r>
              <a:rPr lang="en-US" b="1" dirty="0">
                <a:latin typeface="Segoe Script" panose="030B0504020000000003" pitchFamily="66" charset="0"/>
              </a:rPr>
              <a:t>ρ</a:t>
            </a:r>
            <a:r>
              <a:rPr lang="el-GR" b="1" dirty="0">
                <a:latin typeface="Segoe Script" panose="030B0504020000000003" pitchFamily="66" charset="0"/>
              </a:rPr>
              <a:t>γ</a:t>
            </a:r>
            <a:r>
              <a:rPr lang="en-US" b="1" dirty="0">
                <a:latin typeface="Segoe Script" panose="030B0504020000000003" pitchFamily="66" charset="0"/>
              </a:rPr>
              <a:t>α</a:t>
            </a:r>
            <a:r>
              <a:rPr lang="el-GR" b="1" dirty="0">
                <a:latin typeface="Segoe Script" panose="030B0504020000000003" pitchFamily="66" charset="0"/>
              </a:rPr>
              <a:t>σ</a:t>
            </a:r>
            <a:r>
              <a:rPr lang="en-US" b="1" dirty="0">
                <a:latin typeface="Segoe Script" panose="030B0504020000000003" pitchFamily="66" charset="0"/>
              </a:rPr>
              <a:t>ί</a:t>
            </a:r>
            <a:r>
              <a:rPr lang="el-GR" b="1" dirty="0">
                <a:latin typeface="Segoe Script" panose="030B0504020000000003" pitchFamily="66" charset="0"/>
              </a:rPr>
              <a:t>ε</a:t>
            </a:r>
            <a:r>
              <a:rPr lang="en-US" b="1" dirty="0">
                <a:latin typeface="Segoe Script" panose="030B0504020000000003" pitchFamily="66" charset="0"/>
              </a:rPr>
              <a:t>ς </a:t>
            </a:r>
            <a:r>
              <a:rPr lang="el-GR" b="1" dirty="0">
                <a:latin typeface="Segoe Script" panose="030B0504020000000003" pitchFamily="66" charset="0"/>
              </a:rPr>
              <a:t>σ</a:t>
            </a:r>
            <a:r>
              <a:rPr lang="en-US" b="1" dirty="0">
                <a:latin typeface="Segoe Script" panose="030B0504020000000003" pitchFamily="66" charset="0"/>
              </a:rPr>
              <a:t>α</a:t>
            </a:r>
            <a:r>
              <a:rPr lang="el-GR" b="1" dirty="0">
                <a:latin typeface="Segoe Script" panose="030B0504020000000003" pitchFamily="66" charset="0"/>
              </a:rPr>
              <a:t>ς</a:t>
            </a:r>
            <a:r>
              <a:rPr lang="en-US" b="1" dirty="0">
                <a:latin typeface="Segoe Script" panose="030B0504020000000003" pitchFamily="66" charset="0"/>
              </a:rPr>
              <a:t>.</a:t>
            </a:r>
            <a:endParaRPr lang="en-US" b="1" dirty="0">
              <a:latin typeface="Segoe Script" panose="030B0504020000000003" pitchFamily="66" charset="0"/>
            </a:endParaRPr>
          </a:p>
          <a:p>
            <a:pPr marL="457200" indent="-457200">
              <a:buAutoNum type="arabicPeriod"/>
            </a:pPr>
            <a:r>
              <a:rPr lang="en-US" sz="2000" b="1" dirty="0">
                <a:latin typeface="Segoe Script" panose="030B0504020000000003" pitchFamily="66" charset="0"/>
              </a:rPr>
              <a:t>ΚΑΛΗ ΣΥΝΕΡΓΑΣΙΑ ΝΑ ΕΧΟΥΜΕ!!!</a:t>
            </a:r>
            <a:endParaRPr lang="en-US" sz="2000" b="1" dirty="0">
              <a:latin typeface="Segoe Script" panose="030B0504020000000003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8000">
              <a:srgbClr val="00B050"/>
            </a:gs>
            <a:gs pos="65000">
              <a:srgbClr val="92D050"/>
            </a:gs>
            <a:gs pos="43000">
              <a:srgbClr val="92D050"/>
            </a:gs>
            <a:gs pos="99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8880" y="565608"/>
            <a:ext cx="11274240" cy="581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600" b="1" u="sng" dirty="0">
                <a:latin typeface="Monotype Corsiva" panose="03010101010201010101" pitchFamily="66" charset="0"/>
              </a:rPr>
              <a:t>Ε</a:t>
            </a:r>
            <a:r>
              <a:rPr lang="en-US" sz="3600" b="1" u="sng" dirty="0">
                <a:latin typeface="Monotype Corsiva" panose="03010101010201010101" pitchFamily="66" charset="0"/>
              </a:rPr>
              <a:t>Ρ</a:t>
            </a:r>
            <a:r>
              <a:rPr lang="el-GR" sz="3600" b="1" u="sng" dirty="0">
                <a:latin typeface="Monotype Corsiva" panose="03010101010201010101" pitchFamily="66" charset="0"/>
              </a:rPr>
              <a:t>Ω</a:t>
            </a:r>
            <a:r>
              <a:rPr lang="en-US" sz="3600" b="1" u="sng" dirty="0">
                <a:latin typeface="Monotype Corsiva" panose="03010101010201010101" pitchFamily="66" charset="0"/>
              </a:rPr>
              <a:t>Τ</a:t>
            </a:r>
            <a:r>
              <a:rPr lang="el-GR" sz="3600" b="1" u="sng" dirty="0">
                <a:latin typeface="Monotype Corsiva" panose="03010101010201010101" pitchFamily="66" charset="0"/>
              </a:rPr>
              <a:t>Η</a:t>
            </a:r>
            <a:r>
              <a:rPr lang="en-US" sz="3600" b="1" u="sng" dirty="0">
                <a:latin typeface="Monotype Corsiva" panose="03010101010201010101" pitchFamily="66" charset="0"/>
              </a:rPr>
              <a:t>Σ</a:t>
            </a:r>
            <a:r>
              <a:rPr lang="el-GR" sz="3600" b="1" u="sng" dirty="0">
                <a:latin typeface="Monotype Corsiva" panose="03010101010201010101" pitchFamily="66" charset="0"/>
              </a:rPr>
              <a:t>Η</a:t>
            </a:r>
            <a:r>
              <a:rPr lang="en-US" sz="3600" b="1" u="sng" dirty="0">
                <a:latin typeface="Monotype Corsiva" panose="03010101010201010101" pitchFamily="66" charset="0"/>
              </a:rPr>
              <a:t> 1. </a:t>
            </a:r>
            <a:endParaRPr lang="en-US" sz="3600" b="1" u="sng" dirty="0">
              <a:latin typeface="Monotype Corsiva" panose="03010101010201010101" pitchFamily="66" charset="0"/>
            </a:endParaRPr>
          </a:p>
          <a:p>
            <a:r>
              <a:rPr lang="en-US" sz="2400" b="1" dirty="0">
                <a:latin typeface="Monotype Corsiva" panose="03010101010201010101" pitchFamily="66" charset="0"/>
              </a:rPr>
              <a:t>                           Κ</a:t>
            </a:r>
            <a:r>
              <a:rPr lang="el-GR" sz="2400" b="1" dirty="0">
                <a:latin typeface="Monotype Corsiva" panose="03010101010201010101" pitchFamily="66" charset="0"/>
              </a:rPr>
              <a:t>α</a:t>
            </a:r>
            <a:r>
              <a:rPr lang="en-US" sz="2400" b="1" dirty="0">
                <a:latin typeface="Monotype Corsiva" panose="03010101010201010101" pitchFamily="66" charset="0"/>
              </a:rPr>
              <a:t>ι </a:t>
            </a:r>
            <a:r>
              <a:rPr lang="el-GR" sz="2400" b="1" dirty="0">
                <a:latin typeface="Monotype Corsiva" panose="03010101010201010101" pitchFamily="66" charset="0"/>
              </a:rPr>
              <a:t>π</a:t>
            </a:r>
            <a:r>
              <a:rPr lang="en-US" sz="2400" b="1" dirty="0">
                <a:latin typeface="Monotype Corsiva" panose="03010101010201010101" pitchFamily="66" charset="0"/>
              </a:rPr>
              <a:t>ρ</a:t>
            </a:r>
            <a:r>
              <a:rPr lang="el-GR" sz="2400" b="1" dirty="0">
                <a:latin typeface="Monotype Corsiva" panose="03010101010201010101" pitchFamily="66" charset="0"/>
              </a:rPr>
              <a:t>ώ</a:t>
            </a:r>
            <a:r>
              <a:rPr lang="en-US" sz="2400" b="1" dirty="0">
                <a:latin typeface="Monotype Corsiva" panose="03010101010201010101" pitchFamily="66" charset="0"/>
              </a:rPr>
              <a:t>τ</a:t>
            </a:r>
            <a:r>
              <a:rPr lang="el-GR" sz="2400" b="1" dirty="0">
                <a:latin typeface="Monotype Corsiva" panose="03010101010201010101" pitchFamily="66" charset="0"/>
              </a:rPr>
              <a:t>α</a:t>
            </a:r>
            <a:r>
              <a:rPr lang="en-US" sz="2400" b="1" dirty="0">
                <a:latin typeface="Monotype Corsiva" panose="03010101010201010101" pitchFamily="66" charset="0"/>
              </a:rPr>
              <a:t> </a:t>
            </a:r>
            <a:r>
              <a:rPr lang="el-GR" sz="2400" b="1" dirty="0">
                <a:latin typeface="Monotype Corsiva" panose="03010101010201010101" pitchFamily="66" charset="0"/>
              </a:rPr>
              <a:t>π</a:t>
            </a:r>
            <a:r>
              <a:rPr lang="en-US" sz="2400" b="1" dirty="0">
                <a:latin typeface="Monotype Corsiva" panose="03010101010201010101" pitchFamily="66" charset="0"/>
              </a:rPr>
              <a:t>ρ</a:t>
            </a:r>
            <a:r>
              <a:rPr lang="el-GR" sz="2400" b="1" dirty="0">
                <a:latin typeface="Monotype Corsiva" panose="03010101010201010101" pitchFamily="66" charset="0"/>
              </a:rPr>
              <a:t>ώ</a:t>
            </a:r>
            <a:r>
              <a:rPr lang="en-US" sz="2400" b="1" dirty="0">
                <a:latin typeface="Monotype Corsiva" panose="03010101010201010101" pitchFamily="66" charset="0"/>
              </a:rPr>
              <a:t>τ</a:t>
            </a:r>
            <a:r>
              <a:rPr lang="el-GR" sz="2400" b="1" dirty="0">
                <a:latin typeface="Monotype Corsiva" panose="03010101010201010101" pitchFamily="66" charset="0"/>
              </a:rPr>
              <a:t>α</a:t>
            </a:r>
            <a:r>
              <a:rPr lang="en-US" sz="2400" b="1" dirty="0">
                <a:latin typeface="Monotype Corsiva" panose="03010101010201010101" pitchFamily="66" charset="0"/>
              </a:rPr>
              <a:t>...</a:t>
            </a:r>
            <a:endParaRPr lang="en-US" sz="2400" b="1" dirty="0">
              <a:latin typeface="Monotype Corsiva" panose="03010101010201010101" pitchFamily="66" charset="0"/>
            </a:endParaRPr>
          </a:p>
          <a:p>
            <a:r>
              <a:rPr lang="en-US" sz="4800" b="1" dirty="0">
                <a:latin typeface="Monotype Corsiva" panose="03010101010201010101" pitchFamily="66" charset="0"/>
              </a:rPr>
              <a:t>                        </a:t>
            </a:r>
            <a:r>
              <a:rPr lang="el-GR" sz="4800" b="1" dirty="0">
                <a:latin typeface="Monotype Corsiva" panose="03010101010201010101" pitchFamily="66" charset="0"/>
              </a:rPr>
              <a:t>Τ</a:t>
            </a:r>
            <a:r>
              <a:rPr lang="en-US" sz="4800" b="1" dirty="0">
                <a:latin typeface="Monotype Corsiva" panose="03010101010201010101" pitchFamily="66" charset="0"/>
              </a:rPr>
              <a:t>ι </a:t>
            </a:r>
            <a:r>
              <a:rPr lang="en-US" sz="4800" b="1" dirty="0" err="1">
                <a:latin typeface="Monotype Corsiva" panose="03010101010201010101" pitchFamily="66" charset="0"/>
              </a:rPr>
              <a:t>είν</a:t>
            </a:r>
            <a:r>
              <a:rPr lang="en-US" sz="4800" b="1" dirty="0">
                <a:latin typeface="Monotype Corsiva" panose="03010101010201010101" pitchFamily="66" charset="0"/>
              </a:rPr>
              <a:t>αι </a:t>
            </a:r>
            <a:r>
              <a:rPr lang="el-GR" sz="4800" b="1" dirty="0">
                <a:latin typeface="Monotype Corsiva" panose="03010101010201010101" pitchFamily="66" charset="0"/>
              </a:rPr>
              <a:t>η</a:t>
            </a:r>
            <a:r>
              <a:rPr lang="en-US" sz="4800" b="1" dirty="0">
                <a:latin typeface="Monotype Corsiva" panose="03010101010201010101" pitchFamily="66" charset="0"/>
              </a:rPr>
              <a:t> </a:t>
            </a:r>
            <a:r>
              <a:rPr lang="en-US" sz="4800" b="1" dirty="0" err="1">
                <a:latin typeface="Monotype Corsiva" panose="03010101010201010101" pitchFamily="66" charset="0"/>
              </a:rPr>
              <a:t>λογοτεχνί</a:t>
            </a:r>
            <a:r>
              <a:rPr lang="en-US" sz="4800" b="1" dirty="0">
                <a:latin typeface="Monotype Corsiva" panose="03010101010201010101" pitchFamily="66" charset="0"/>
              </a:rPr>
              <a:t>α; </a:t>
            </a:r>
            <a:endParaRPr lang="en-US" sz="4800" b="1" dirty="0">
              <a:latin typeface="Monotype Corsiva" panose="03010101010201010101" pitchFamily="66" charset="0"/>
            </a:endParaRPr>
          </a:p>
          <a:p>
            <a:r>
              <a:rPr lang="el-GR" sz="2400" b="1" dirty="0">
                <a:latin typeface="Monotype Corsiva" panose="03010101010201010101" pitchFamily="66" charset="0"/>
              </a:rPr>
              <a:t>Α</a:t>
            </a:r>
            <a:r>
              <a:rPr lang="en-US" sz="2400" b="1" dirty="0">
                <a:latin typeface="Monotype Corsiva" panose="03010101010201010101" pitchFamily="66" charset="0"/>
              </a:rPr>
              <a:t>ς </a:t>
            </a:r>
            <a:r>
              <a:rPr lang="el-GR" sz="2400" b="1" dirty="0">
                <a:latin typeface="Monotype Corsiva" panose="03010101010201010101" pitchFamily="66" charset="0"/>
              </a:rPr>
              <a:t>α</a:t>
            </a:r>
            <a:r>
              <a:rPr lang="en-US" sz="2400" b="1" dirty="0">
                <a:latin typeface="Monotype Corsiva" panose="03010101010201010101" pitchFamily="66" charset="0"/>
              </a:rPr>
              <a:t>κ</a:t>
            </a:r>
            <a:r>
              <a:rPr lang="el-GR" sz="2400" b="1" dirty="0">
                <a:latin typeface="Monotype Corsiva" panose="03010101010201010101" pitchFamily="66" charset="0"/>
              </a:rPr>
              <a:t>ο</a:t>
            </a:r>
            <a:r>
              <a:rPr lang="en-US" sz="2400" b="1" dirty="0">
                <a:latin typeface="Monotype Corsiva" panose="03010101010201010101" pitchFamily="66" charset="0"/>
              </a:rPr>
              <a:t>ύ</a:t>
            </a:r>
            <a:r>
              <a:rPr lang="el-GR" sz="2400" b="1" dirty="0">
                <a:latin typeface="Monotype Corsiva" panose="03010101010201010101" pitchFamily="66" charset="0"/>
              </a:rPr>
              <a:t>σ</a:t>
            </a:r>
            <a:r>
              <a:rPr lang="en-US" sz="2400" b="1" dirty="0">
                <a:latin typeface="Monotype Corsiva" panose="03010101010201010101" pitchFamily="66" charset="0"/>
              </a:rPr>
              <a:t>ο</a:t>
            </a:r>
            <a:r>
              <a:rPr lang="el-GR" sz="2400" b="1" dirty="0">
                <a:latin typeface="Monotype Corsiva" panose="03010101010201010101" pitchFamily="66" charset="0"/>
              </a:rPr>
              <a:t>υ</a:t>
            </a:r>
            <a:r>
              <a:rPr lang="en-US" sz="2400" b="1" dirty="0">
                <a:latin typeface="Monotype Corsiva" panose="03010101010201010101" pitchFamily="66" charset="0"/>
              </a:rPr>
              <a:t>μ</a:t>
            </a:r>
            <a:r>
              <a:rPr lang="el-GR" sz="2400" b="1" dirty="0">
                <a:latin typeface="Monotype Corsiva" panose="03010101010201010101" pitchFamily="66" charset="0"/>
              </a:rPr>
              <a:t>ε</a:t>
            </a:r>
            <a:r>
              <a:rPr lang="en-US" sz="2400" b="1" dirty="0">
                <a:latin typeface="Monotype Corsiva" panose="03010101010201010101" pitchFamily="66" charset="0"/>
              </a:rPr>
              <a:t> </a:t>
            </a:r>
            <a:r>
              <a:rPr lang="el-GR" sz="2400" b="1" dirty="0">
                <a:latin typeface="Monotype Corsiva" panose="03010101010201010101" pitchFamily="66" charset="0"/>
              </a:rPr>
              <a:t>π</a:t>
            </a:r>
            <a:r>
              <a:rPr lang="en-US" sz="2400" b="1" dirty="0">
                <a:latin typeface="Monotype Corsiva" panose="03010101010201010101" pitchFamily="66" charset="0"/>
              </a:rPr>
              <a:t>ρ</a:t>
            </a:r>
            <a:r>
              <a:rPr lang="el-GR" sz="2400" b="1" dirty="0">
                <a:latin typeface="Monotype Corsiva" panose="03010101010201010101" pitchFamily="66" charset="0"/>
              </a:rPr>
              <a:t>ώ</a:t>
            </a:r>
            <a:r>
              <a:rPr lang="en-US" sz="2400" b="1" dirty="0">
                <a:latin typeface="Monotype Corsiva" panose="03010101010201010101" pitchFamily="66" charset="0"/>
              </a:rPr>
              <a:t>τ</a:t>
            </a:r>
            <a:r>
              <a:rPr lang="el-GR" sz="2400" b="1" dirty="0">
                <a:latin typeface="Monotype Corsiva" panose="03010101010201010101" pitchFamily="66" charset="0"/>
              </a:rPr>
              <a:t>α</a:t>
            </a:r>
            <a:r>
              <a:rPr lang="en-US" sz="2400" b="1" dirty="0">
                <a:latin typeface="Monotype Corsiva" panose="03010101010201010101" pitchFamily="66" charset="0"/>
              </a:rPr>
              <a:t> </a:t>
            </a:r>
            <a:r>
              <a:rPr lang="el-GR" sz="2400" b="1" dirty="0">
                <a:latin typeface="Monotype Corsiva" panose="03010101010201010101" pitchFamily="66" charset="0"/>
              </a:rPr>
              <a:t>λ</a:t>
            </a:r>
            <a:r>
              <a:rPr lang="en-US" sz="2400" b="1" dirty="0">
                <a:latin typeface="Monotype Corsiva" panose="03010101010201010101" pitchFamily="66" charset="0"/>
              </a:rPr>
              <a:t>ί</a:t>
            </a:r>
            <a:r>
              <a:rPr lang="el-GR" sz="2400" b="1" dirty="0">
                <a:latin typeface="Monotype Corsiva" panose="03010101010201010101" pitchFamily="66" charset="0"/>
              </a:rPr>
              <a:t>γ</a:t>
            </a:r>
            <a:r>
              <a:rPr lang="en-US" sz="2400" b="1" dirty="0">
                <a:latin typeface="Monotype Corsiva" panose="03010101010201010101" pitchFamily="66" charset="0"/>
              </a:rPr>
              <a:t>η </a:t>
            </a:r>
            <a:r>
              <a:rPr lang="el-GR" sz="2400" b="1" dirty="0">
                <a:latin typeface="Monotype Corsiva" panose="03010101010201010101" pitchFamily="66" charset="0"/>
              </a:rPr>
              <a:t>λ</a:t>
            </a:r>
            <a:r>
              <a:rPr lang="en-US" sz="2400" b="1" dirty="0">
                <a:latin typeface="Monotype Corsiva" panose="03010101010201010101" pitchFamily="66" charset="0"/>
              </a:rPr>
              <a:t>ο</a:t>
            </a:r>
            <a:r>
              <a:rPr lang="el-GR" sz="2400" b="1" dirty="0">
                <a:latin typeface="Monotype Corsiva" panose="03010101010201010101" pitchFamily="66" charset="0"/>
              </a:rPr>
              <a:t>γ</a:t>
            </a:r>
            <a:r>
              <a:rPr lang="en-US" sz="2400" b="1" dirty="0">
                <a:latin typeface="Monotype Corsiva" panose="03010101010201010101" pitchFamily="66" charset="0"/>
              </a:rPr>
              <a:t>ο</a:t>
            </a:r>
            <a:r>
              <a:rPr lang="el-GR" sz="2400" b="1" dirty="0">
                <a:latin typeface="Monotype Corsiva" panose="03010101010201010101" pitchFamily="66" charset="0"/>
              </a:rPr>
              <a:t>τ</a:t>
            </a:r>
            <a:r>
              <a:rPr lang="en-US" sz="2400" b="1" dirty="0">
                <a:latin typeface="Monotype Corsiva" panose="03010101010201010101" pitchFamily="66" charset="0"/>
              </a:rPr>
              <a:t>ε</a:t>
            </a:r>
            <a:r>
              <a:rPr lang="el-GR" sz="2400" b="1" dirty="0">
                <a:latin typeface="Monotype Corsiva" panose="03010101010201010101" pitchFamily="66" charset="0"/>
              </a:rPr>
              <a:t>χ</a:t>
            </a:r>
            <a:r>
              <a:rPr lang="en-US" sz="2400" b="1" dirty="0">
                <a:latin typeface="Monotype Corsiva" panose="03010101010201010101" pitchFamily="66" charset="0"/>
              </a:rPr>
              <a:t>ν</a:t>
            </a:r>
            <a:r>
              <a:rPr lang="el-GR" sz="2400" b="1" dirty="0">
                <a:latin typeface="Monotype Corsiva" panose="03010101010201010101" pitchFamily="66" charset="0"/>
              </a:rPr>
              <a:t>ί</a:t>
            </a:r>
            <a:r>
              <a:rPr lang="en-US" sz="2400" b="1" dirty="0">
                <a:latin typeface="Monotype Corsiva" panose="03010101010201010101" pitchFamily="66" charset="0"/>
              </a:rPr>
              <a:t>α....</a:t>
            </a:r>
            <a:endParaRPr lang="en-US" sz="2400" b="1" dirty="0">
              <a:latin typeface="Monotype Corsiva" panose="03010101010201010101" pitchFamily="66" charset="0"/>
            </a:endParaRPr>
          </a:p>
          <a:p>
            <a:r>
              <a:rPr lang="el-GR" sz="2400" b="1" dirty="0">
                <a:latin typeface="Monotype Corsiva" panose="03010101010201010101" pitchFamily="66" charset="0"/>
              </a:rPr>
              <a:t>Τ</a:t>
            </a:r>
            <a:r>
              <a:rPr lang="en-US" sz="2400" b="1" dirty="0">
                <a:latin typeface="Monotype Corsiva" panose="03010101010201010101" pitchFamily="66" charset="0"/>
              </a:rPr>
              <a:t>η</a:t>
            </a:r>
            <a:r>
              <a:rPr lang="el-GR" sz="2400" b="1" dirty="0">
                <a:latin typeface="Monotype Corsiva" panose="03010101010201010101" pitchFamily="66" charset="0"/>
              </a:rPr>
              <a:t>ς</a:t>
            </a:r>
            <a:r>
              <a:rPr lang="en-US" sz="2400" b="1" dirty="0">
                <a:latin typeface="Monotype Corsiva" panose="03010101010201010101" pitchFamily="66" charset="0"/>
              </a:rPr>
              <a:t> </a:t>
            </a:r>
            <a:r>
              <a:rPr lang="el-GR" sz="2400" b="1" dirty="0">
                <a:latin typeface="Monotype Corsiva" panose="03010101010201010101" pitchFamily="66" charset="0"/>
              </a:rPr>
              <a:t>α</a:t>
            </a:r>
            <a:r>
              <a:rPr lang="en-US" sz="2400" b="1" dirty="0">
                <a:latin typeface="Monotype Corsiva" panose="03010101010201010101" pitchFamily="66" charset="0"/>
              </a:rPr>
              <a:t>γ</a:t>
            </a:r>
            <a:r>
              <a:rPr lang="el-GR" sz="2400" b="1" dirty="0">
                <a:latin typeface="Monotype Corsiva" panose="03010101010201010101" pitchFamily="66" charset="0"/>
              </a:rPr>
              <a:t>ά</a:t>
            </a:r>
            <a:r>
              <a:rPr lang="en-US" sz="2400" b="1" dirty="0">
                <a:latin typeface="Monotype Corsiva" panose="03010101010201010101" pitchFamily="66" charset="0"/>
              </a:rPr>
              <a:t>π</a:t>
            </a:r>
            <a:r>
              <a:rPr lang="el-GR" sz="2400" b="1" dirty="0">
                <a:latin typeface="Monotype Corsiva" panose="03010101010201010101" pitchFamily="66" charset="0"/>
              </a:rPr>
              <a:t>η</a:t>
            </a:r>
            <a:r>
              <a:rPr lang="en-US" sz="2400" b="1" dirty="0">
                <a:latin typeface="Monotype Corsiva" panose="03010101010201010101" pitchFamily="66" charset="0"/>
              </a:rPr>
              <a:t>ς </a:t>
            </a:r>
            <a:r>
              <a:rPr lang="el-GR" sz="2400" b="1" dirty="0">
                <a:latin typeface="Monotype Corsiva" panose="03010101010201010101" pitchFamily="66" charset="0"/>
              </a:rPr>
              <a:t>α</a:t>
            </a:r>
            <a:r>
              <a:rPr lang="en-US" sz="2400" b="1" dirty="0">
                <a:latin typeface="Monotype Corsiva" panose="03010101010201010101" pitchFamily="66" charset="0"/>
              </a:rPr>
              <a:t>ί</a:t>
            </a:r>
            <a:r>
              <a:rPr lang="el-GR" sz="2400" b="1" dirty="0">
                <a:latin typeface="Monotype Corsiva" panose="03010101010201010101" pitchFamily="66" charset="0"/>
              </a:rPr>
              <a:t>μ</a:t>
            </a:r>
            <a:r>
              <a:rPr lang="en-US" sz="2400" b="1" dirty="0">
                <a:latin typeface="Monotype Corsiva" panose="03010101010201010101" pitchFamily="66" charset="0"/>
              </a:rPr>
              <a:t>α</a:t>
            </a:r>
            <a:r>
              <a:rPr lang="el-GR" sz="2400" b="1" dirty="0">
                <a:latin typeface="Monotype Corsiva" panose="03010101010201010101" pitchFamily="66" charset="0"/>
              </a:rPr>
              <a:t>τ</a:t>
            </a:r>
            <a:r>
              <a:rPr lang="en-US" sz="2400" b="1" dirty="0">
                <a:latin typeface="Monotype Corsiva" panose="03010101010201010101" pitchFamily="66" charset="0"/>
              </a:rPr>
              <a:t>α, </a:t>
            </a:r>
            <a:r>
              <a:rPr lang="el-GR" sz="2400" b="1" dirty="0">
                <a:latin typeface="Monotype Corsiva" panose="03010101010201010101" pitchFamily="66" charset="0"/>
              </a:rPr>
              <a:t>τ</a:t>
            </a:r>
            <a:r>
              <a:rPr lang="en-US" sz="2400" b="1" dirty="0">
                <a:latin typeface="Monotype Corsiva" panose="03010101010201010101" pitchFamily="66" charset="0"/>
              </a:rPr>
              <a:t>ο</a:t>
            </a:r>
            <a:r>
              <a:rPr lang="el-GR" sz="2400" b="1" dirty="0">
                <a:latin typeface="Monotype Corsiva" panose="03010101010201010101" pitchFamily="66" charset="0"/>
              </a:rPr>
              <a:t>υ</a:t>
            </a:r>
            <a:r>
              <a:rPr lang="en-US" sz="2400" b="1" dirty="0">
                <a:latin typeface="Monotype Corsiva" panose="03010101010201010101" pitchFamily="66" charset="0"/>
              </a:rPr>
              <a:t> </a:t>
            </a:r>
            <a:r>
              <a:rPr lang="el-GR" sz="2400" b="1" dirty="0">
                <a:latin typeface="Monotype Corsiva" panose="03010101010201010101" pitchFamily="66" charset="0"/>
              </a:rPr>
              <a:t>Ο</a:t>
            </a:r>
            <a:r>
              <a:rPr lang="en-US" sz="2400" b="1" dirty="0">
                <a:latin typeface="Monotype Corsiva" panose="03010101010201010101" pitchFamily="66" charset="0"/>
              </a:rPr>
              <a:t>δ</a:t>
            </a:r>
            <a:r>
              <a:rPr lang="el-GR" sz="2400" b="1" dirty="0">
                <a:latin typeface="Monotype Corsiva" panose="03010101010201010101" pitchFamily="66" charset="0"/>
              </a:rPr>
              <a:t>υ</a:t>
            </a:r>
            <a:r>
              <a:rPr lang="en-US" sz="2400" b="1" dirty="0">
                <a:latin typeface="Monotype Corsiva" panose="03010101010201010101" pitchFamily="66" charset="0"/>
              </a:rPr>
              <a:t>σ</a:t>
            </a:r>
            <a:r>
              <a:rPr lang="el-GR" sz="2400" b="1" dirty="0">
                <a:latin typeface="Monotype Corsiva" panose="03010101010201010101" pitchFamily="66" charset="0"/>
              </a:rPr>
              <a:t>σ</a:t>
            </a:r>
            <a:r>
              <a:rPr lang="en-US" sz="2400" b="1" dirty="0">
                <a:latin typeface="Monotype Corsiva" panose="03010101010201010101" pitchFamily="66" charset="0"/>
              </a:rPr>
              <a:t>έ</a:t>
            </a:r>
            <a:r>
              <a:rPr lang="el-GR" sz="2400" b="1" dirty="0">
                <a:latin typeface="Monotype Corsiva" panose="03010101010201010101" pitchFamily="66" charset="0"/>
              </a:rPr>
              <a:t>α</a:t>
            </a:r>
            <a:r>
              <a:rPr lang="en-US" sz="2400" b="1" dirty="0">
                <a:latin typeface="Monotype Corsiva" panose="03010101010201010101" pitchFamily="66" charset="0"/>
              </a:rPr>
              <a:t> </a:t>
            </a:r>
            <a:r>
              <a:rPr lang="el-GR" sz="2400" b="1" dirty="0">
                <a:latin typeface="Monotype Corsiva" panose="03010101010201010101" pitchFamily="66" charset="0"/>
              </a:rPr>
              <a:t>Ε</a:t>
            </a:r>
            <a:r>
              <a:rPr lang="en-US" sz="2400" b="1" dirty="0">
                <a:latin typeface="Monotype Corsiva" panose="03010101010201010101" pitchFamily="66" charset="0"/>
              </a:rPr>
              <a:t>λ</a:t>
            </a:r>
            <a:r>
              <a:rPr lang="el-GR" sz="2400" b="1" dirty="0">
                <a:latin typeface="Monotype Corsiva" panose="03010101010201010101" pitchFamily="66" charset="0"/>
              </a:rPr>
              <a:t>ύ</a:t>
            </a:r>
            <a:r>
              <a:rPr lang="en-US" sz="2400" b="1" dirty="0">
                <a:latin typeface="Monotype Corsiva" panose="03010101010201010101" pitchFamily="66" charset="0"/>
              </a:rPr>
              <a:t>τ</a:t>
            </a:r>
            <a:r>
              <a:rPr lang="el-GR" sz="2400" b="1" dirty="0">
                <a:latin typeface="Monotype Corsiva" panose="03010101010201010101" pitchFamily="66" charset="0"/>
              </a:rPr>
              <a:t>η</a:t>
            </a:r>
            <a:r>
              <a:rPr lang="en-US" sz="2400" b="1" dirty="0">
                <a:latin typeface="Monotype Corsiva" panose="03010101010201010101" pitchFamily="66" charset="0"/>
              </a:rPr>
              <a:t> (</a:t>
            </a:r>
            <a:r>
              <a:rPr lang="el-GR" sz="2400" b="1" dirty="0">
                <a:latin typeface="Monotype Corsiva" panose="03010101010201010101" pitchFamily="66" charset="0"/>
              </a:rPr>
              <a:t>μ</a:t>
            </a:r>
            <a:r>
              <a:rPr lang="en-US" sz="2400" b="1" dirty="0">
                <a:latin typeface="Monotype Corsiva" panose="03010101010201010101" pitchFamily="66" charset="0"/>
              </a:rPr>
              <a:t>ο</a:t>
            </a:r>
            <a:r>
              <a:rPr lang="el-GR" sz="2400" b="1" dirty="0">
                <a:latin typeface="Monotype Corsiva" panose="03010101010201010101" pitchFamily="66" charset="0"/>
              </a:rPr>
              <a:t>υ</a:t>
            </a:r>
            <a:r>
              <a:rPr lang="en-US" sz="2400" b="1" dirty="0">
                <a:latin typeface="Monotype Corsiva" panose="03010101010201010101" pitchFamily="66" charset="0"/>
              </a:rPr>
              <a:t>σ</a:t>
            </a:r>
            <a:r>
              <a:rPr lang="el-GR" sz="2400" b="1" dirty="0">
                <a:latin typeface="Monotype Corsiva" panose="03010101010201010101" pitchFamily="66" charset="0"/>
              </a:rPr>
              <a:t>ι</a:t>
            </a:r>
            <a:r>
              <a:rPr lang="en-US" sz="2400" b="1" dirty="0">
                <a:latin typeface="Monotype Corsiva" panose="03010101010201010101" pitchFamily="66" charset="0"/>
              </a:rPr>
              <a:t>κ</a:t>
            </a:r>
            <a:r>
              <a:rPr lang="el-GR" sz="2400" b="1" dirty="0">
                <a:latin typeface="Monotype Corsiva" panose="03010101010201010101" pitchFamily="66" charset="0"/>
              </a:rPr>
              <a:t>ή</a:t>
            </a:r>
            <a:r>
              <a:rPr lang="en-US" sz="2400" b="1" dirty="0">
                <a:latin typeface="Monotype Corsiva" panose="03010101010201010101" pitchFamily="66" charset="0"/>
              </a:rPr>
              <a:t>: </a:t>
            </a:r>
            <a:r>
              <a:rPr lang="el-GR" sz="2400" b="1" dirty="0">
                <a:latin typeface="Monotype Corsiva" panose="03010101010201010101" pitchFamily="66" charset="0"/>
              </a:rPr>
              <a:t>Μ</a:t>
            </a:r>
            <a:r>
              <a:rPr lang="en-US" sz="2400" b="1" dirty="0">
                <a:latin typeface="Monotype Corsiva" panose="03010101010201010101" pitchFamily="66" charset="0"/>
              </a:rPr>
              <a:t>ί</a:t>
            </a:r>
            <a:r>
              <a:rPr lang="el-GR" sz="2400" b="1" dirty="0">
                <a:latin typeface="Monotype Corsiva" panose="03010101010201010101" pitchFamily="66" charset="0"/>
              </a:rPr>
              <a:t>κ</a:t>
            </a:r>
            <a:r>
              <a:rPr lang="en-US" sz="2400" b="1" dirty="0">
                <a:latin typeface="Monotype Corsiva" panose="03010101010201010101" pitchFamily="66" charset="0"/>
              </a:rPr>
              <a:t>η</a:t>
            </a:r>
            <a:r>
              <a:rPr lang="el-GR" sz="2400" b="1" dirty="0">
                <a:latin typeface="Monotype Corsiva" panose="03010101010201010101" pitchFamily="66" charset="0"/>
              </a:rPr>
              <a:t>ς</a:t>
            </a:r>
            <a:r>
              <a:rPr lang="en-US" sz="2400" b="1" dirty="0">
                <a:latin typeface="Monotype Corsiva" panose="03010101010201010101" pitchFamily="66" charset="0"/>
              </a:rPr>
              <a:t> </a:t>
            </a:r>
            <a:r>
              <a:rPr lang="el-GR" sz="2400" b="1" dirty="0">
                <a:latin typeface="Monotype Corsiva" panose="03010101010201010101" pitchFamily="66" charset="0"/>
              </a:rPr>
              <a:t>Θ</a:t>
            </a:r>
            <a:r>
              <a:rPr lang="en-US" sz="2400" b="1" dirty="0">
                <a:latin typeface="Monotype Corsiva" panose="03010101010201010101" pitchFamily="66" charset="0"/>
              </a:rPr>
              <a:t>ε</a:t>
            </a:r>
            <a:r>
              <a:rPr lang="el-GR" sz="2400" b="1" dirty="0">
                <a:latin typeface="Monotype Corsiva" panose="03010101010201010101" pitchFamily="66" charset="0"/>
              </a:rPr>
              <a:t>ο</a:t>
            </a:r>
            <a:r>
              <a:rPr lang="en-US" sz="2400" b="1" dirty="0">
                <a:latin typeface="Monotype Corsiva" panose="03010101010201010101" pitchFamily="66" charset="0"/>
              </a:rPr>
              <a:t>δ</a:t>
            </a:r>
            <a:r>
              <a:rPr lang="el-GR" sz="2400" b="1" dirty="0">
                <a:latin typeface="Monotype Corsiva" panose="03010101010201010101" pitchFamily="66" charset="0"/>
              </a:rPr>
              <a:t>ω</a:t>
            </a:r>
            <a:r>
              <a:rPr lang="en-US" sz="2400" b="1" dirty="0">
                <a:latin typeface="Monotype Corsiva" panose="03010101010201010101" pitchFamily="66" charset="0"/>
              </a:rPr>
              <a:t>ρ</a:t>
            </a:r>
            <a:r>
              <a:rPr lang="el-GR" sz="2400" b="1" dirty="0">
                <a:latin typeface="Monotype Corsiva" panose="03010101010201010101" pitchFamily="66" charset="0"/>
              </a:rPr>
              <a:t>ά</a:t>
            </a:r>
            <a:r>
              <a:rPr lang="en-US" sz="2400" b="1" dirty="0">
                <a:latin typeface="Monotype Corsiva" panose="03010101010201010101" pitchFamily="66" charset="0"/>
              </a:rPr>
              <a:t>κ</a:t>
            </a:r>
            <a:r>
              <a:rPr lang="el-GR" sz="2400" b="1" dirty="0">
                <a:latin typeface="Monotype Corsiva" panose="03010101010201010101" pitchFamily="66" charset="0"/>
              </a:rPr>
              <a:t>η</a:t>
            </a:r>
            <a:r>
              <a:rPr lang="en-US" sz="2400" b="1" dirty="0">
                <a:latin typeface="Monotype Corsiva" panose="03010101010201010101" pitchFamily="66" charset="0"/>
              </a:rPr>
              <a:t>ς): </a:t>
            </a:r>
            <a:endParaRPr lang="en-US" sz="2400" b="1" dirty="0">
              <a:latin typeface="Monotype Corsiva" panose="03010101010201010101" pitchFamily="66" charset="0"/>
            </a:endParaRPr>
          </a:p>
          <a:p>
            <a:r>
              <a:rPr lang="en-US" sz="2400" dirty="0">
                <a:hlinkClick r:id="rId1"/>
              </a:rPr>
              <a:t>https://www.youtube.com/watch?v=KQA9FdhIQSI</a:t>
            </a:r>
            <a:endParaRPr lang="en-US" sz="2400" b="1" dirty="0">
              <a:latin typeface="Monotype Corsiva" panose="03010101010201010101" pitchFamily="66" charset="0"/>
            </a:endParaRPr>
          </a:p>
          <a:p>
            <a:r>
              <a:rPr lang="el-GR" sz="2400" b="1" dirty="0">
                <a:latin typeface="Monotype Corsiva" panose="03010101010201010101" pitchFamily="66" charset="0"/>
              </a:rPr>
              <a:t>Ο</a:t>
            </a:r>
            <a:r>
              <a:rPr lang="en-US" sz="2400" b="1" dirty="0">
                <a:latin typeface="Monotype Corsiva" panose="03010101010201010101" pitchFamily="66" charset="0"/>
              </a:rPr>
              <a:t> </a:t>
            </a:r>
            <a:r>
              <a:rPr lang="el-GR" sz="2400" b="1" dirty="0">
                <a:latin typeface="Monotype Corsiva" panose="03010101010201010101" pitchFamily="66" charset="0"/>
              </a:rPr>
              <a:t>Θ</a:t>
            </a:r>
            <a:r>
              <a:rPr lang="en-US" sz="2400" b="1" dirty="0">
                <a:latin typeface="Monotype Corsiva" panose="03010101010201010101" pitchFamily="66" charset="0"/>
              </a:rPr>
              <a:t>ο</a:t>
            </a:r>
            <a:r>
              <a:rPr lang="el-GR" sz="2400" b="1" dirty="0">
                <a:latin typeface="Monotype Corsiva" panose="03010101010201010101" pitchFamily="66" charset="0"/>
              </a:rPr>
              <a:t>ύ</a:t>
            </a:r>
            <a:r>
              <a:rPr lang="en-US" sz="2400" b="1" dirty="0">
                <a:latin typeface="Monotype Corsiva" panose="03010101010201010101" pitchFamily="66" charset="0"/>
              </a:rPr>
              <a:t>ρ</a:t>
            </a:r>
            <a:r>
              <a:rPr lang="el-GR" sz="2400" b="1" dirty="0">
                <a:latin typeface="Monotype Corsiva" panose="03010101010201010101" pitchFamily="66" charset="0"/>
              </a:rPr>
              <a:t>ι</a:t>
            </a:r>
            <a:r>
              <a:rPr lang="en-US" sz="2400" b="1" dirty="0">
                <a:latin typeface="Monotype Corsiva" panose="03010101010201010101" pitchFamily="66" charset="0"/>
              </a:rPr>
              <a:t>ο</a:t>
            </a:r>
            <a:r>
              <a:rPr lang="el-GR" sz="2400" b="1" dirty="0">
                <a:latin typeface="Monotype Corsiva" panose="03010101010201010101" pitchFamily="66" charset="0"/>
              </a:rPr>
              <a:t>ς</a:t>
            </a:r>
            <a:r>
              <a:rPr lang="en-US" sz="2400" b="1" dirty="0">
                <a:latin typeface="Monotype Corsiva" panose="03010101010201010101" pitchFamily="66" charset="0"/>
              </a:rPr>
              <a:t>, </a:t>
            </a:r>
            <a:r>
              <a:rPr lang="el-GR" sz="2400" b="1" dirty="0">
                <a:latin typeface="Monotype Corsiva" panose="03010101010201010101" pitchFamily="66" charset="0"/>
              </a:rPr>
              <a:t>τ</a:t>
            </a:r>
            <a:r>
              <a:rPr lang="en-US" sz="2400" b="1" dirty="0">
                <a:latin typeface="Monotype Corsiva" panose="03010101010201010101" pitchFamily="66" charset="0"/>
              </a:rPr>
              <a:t>ο</a:t>
            </a:r>
            <a:r>
              <a:rPr lang="el-GR" sz="2400" b="1" dirty="0">
                <a:latin typeface="Monotype Corsiva" panose="03010101010201010101" pitchFamily="66" charset="0"/>
              </a:rPr>
              <a:t>υ</a:t>
            </a:r>
            <a:r>
              <a:rPr lang="en-US" sz="2400" b="1" dirty="0">
                <a:latin typeface="Monotype Corsiva" panose="03010101010201010101" pitchFamily="66" charset="0"/>
              </a:rPr>
              <a:t> </a:t>
            </a:r>
            <a:r>
              <a:rPr lang="el-GR" sz="2400" b="1" dirty="0">
                <a:latin typeface="Monotype Corsiva" panose="03010101010201010101" pitchFamily="66" charset="0"/>
              </a:rPr>
              <a:t>Ρ</a:t>
            </a:r>
            <a:r>
              <a:rPr lang="en-US" sz="2400" b="1" dirty="0">
                <a:latin typeface="Monotype Corsiva" panose="03010101010201010101" pitchFamily="66" charset="0"/>
              </a:rPr>
              <a:t>ή</a:t>
            </a:r>
            <a:r>
              <a:rPr lang="el-GR" sz="2400" b="1" dirty="0">
                <a:latin typeface="Monotype Corsiva" panose="03010101010201010101" pitchFamily="66" charset="0"/>
              </a:rPr>
              <a:t>γ</a:t>
            </a:r>
            <a:r>
              <a:rPr lang="en-US" sz="2400" b="1" dirty="0">
                <a:latin typeface="Monotype Corsiva" panose="03010101010201010101" pitchFamily="66" charset="0"/>
              </a:rPr>
              <a:t>α </a:t>
            </a:r>
            <a:r>
              <a:rPr lang="el-GR" sz="2400" b="1" dirty="0">
                <a:latin typeface="Monotype Corsiva" panose="03010101010201010101" pitchFamily="66" charset="0"/>
              </a:rPr>
              <a:t>Φ</a:t>
            </a:r>
            <a:r>
              <a:rPr lang="en-US" sz="2400" b="1" dirty="0">
                <a:latin typeface="Monotype Corsiva" panose="03010101010201010101" pitchFamily="66" charset="0"/>
              </a:rPr>
              <a:t>ε</a:t>
            </a:r>
            <a:r>
              <a:rPr lang="el-GR" sz="2400" b="1" dirty="0">
                <a:latin typeface="Monotype Corsiva" panose="03010101010201010101" pitchFamily="66" charset="0"/>
              </a:rPr>
              <a:t>ρ</a:t>
            </a:r>
            <a:r>
              <a:rPr lang="en-US" sz="2400" b="1" dirty="0">
                <a:latin typeface="Monotype Corsiva" panose="03010101010201010101" pitchFamily="66" charset="0"/>
              </a:rPr>
              <a:t>α</a:t>
            </a:r>
            <a:r>
              <a:rPr lang="el-GR" sz="2400" b="1" dirty="0">
                <a:latin typeface="Monotype Corsiva" panose="03010101010201010101" pitchFamily="66" charset="0"/>
              </a:rPr>
              <a:t>ί</a:t>
            </a:r>
            <a:r>
              <a:rPr lang="en-US" sz="2400" b="1" dirty="0">
                <a:latin typeface="Monotype Corsiva" panose="03010101010201010101" pitchFamily="66" charset="0"/>
              </a:rPr>
              <a:t>ο</a:t>
            </a:r>
            <a:r>
              <a:rPr lang="el-GR" sz="2400" b="1" dirty="0">
                <a:latin typeface="Monotype Corsiva" panose="03010101010201010101" pitchFamily="66" charset="0"/>
              </a:rPr>
              <a:t>υ</a:t>
            </a:r>
            <a:r>
              <a:rPr lang="en-US" sz="2400" b="1">
                <a:latin typeface="Monotype Corsiva" panose="03010101010201010101" pitchFamily="66" charset="0"/>
              </a:rPr>
              <a:t>: </a:t>
            </a:r>
            <a:endParaRPr lang="en-US" sz="2400" b="1" dirty="0">
              <a:latin typeface="Monotype Corsiva" panose="03010101010201010101" pitchFamily="66" charset="0"/>
            </a:endParaRPr>
          </a:p>
          <a:p>
            <a:r>
              <a:rPr lang="en-US" sz="2400" dirty="0">
                <a:hlinkClick r:id="rId2"/>
              </a:rPr>
              <a:t>https://www.youtube.com/watch?v=78OcEBJPmgM</a:t>
            </a:r>
            <a:endParaRPr lang="en-US" sz="2400" b="1" dirty="0">
              <a:latin typeface="Monotype Corsiva" panose="03010101010201010101" pitchFamily="66" charset="0"/>
            </a:endParaRPr>
          </a:p>
          <a:p>
            <a:r>
              <a:rPr lang="en-US" sz="2400" b="1" dirty="0">
                <a:latin typeface="Monotype Corsiva" panose="03010101010201010101" pitchFamily="66" charset="0"/>
              </a:rPr>
              <a:t>Η Ιθάκη του Κ. </a:t>
            </a:r>
            <a:r>
              <a:rPr lang="el-GR" sz="2400" b="1" dirty="0">
                <a:latin typeface="Monotype Corsiva" panose="03010101010201010101" pitchFamily="66" charset="0"/>
              </a:rPr>
              <a:t>Π</a:t>
            </a:r>
            <a:r>
              <a:rPr lang="en-US" sz="2400" b="1" dirty="0">
                <a:latin typeface="Monotype Corsiva" panose="03010101010201010101" pitchFamily="66" charset="0"/>
              </a:rPr>
              <a:t>. </a:t>
            </a:r>
            <a:r>
              <a:rPr lang="el-GR" sz="2400" b="1" dirty="0">
                <a:latin typeface="Monotype Corsiva" panose="03010101010201010101" pitchFamily="66" charset="0"/>
              </a:rPr>
              <a:t>Κ</a:t>
            </a:r>
            <a:r>
              <a:rPr lang="en-US" sz="2400" b="1" dirty="0">
                <a:latin typeface="Monotype Corsiva" panose="03010101010201010101" pitchFamily="66" charset="0"/>
              </a:rPr>
              <a:t>α</a:t>
            </a:r>
            <a:r>
              <a:rPr lang="el-GR" sz="2400" b="1" dirty="0">
                <a:latin typeface="Monotype Corsiva" panose="03010101010201010101" pitchFamily="66" charset="0"/>
              </a:rPr>
              <a:t>β</a:t>
            </a:r>
            <a:r>
              <a:rPr lang="en-US" sz="2400" b="1" dirty="0">
                <a:latin typeface="Monotype Corsiva" panose="03010101010201010101" pitchFamily="66" charset="0"/>
              </a:rPr>
              <a:t>ά</a:t>
            </a:r>
            <a:r>
              <a:rPr lang="el-GR" sz="2400" b="1" dirty="0">
                <a:latin typeface="Monotype Corsiva" panose="03010101010201010101" pitchFamily="66" charset="0"/>
              </a:rPr>
              <a:t>φ</a:t>
            </a:r>
            <a:r>
              <a:rPr lang="en-US" sz="2400" b="1" dirty="0">
                <a:latin typeface="Monotype Corsiva" panose="03010101010201010101" pitchFamily="66" charset="0"/>
              </a:rPr>
              <a:t>η: </a:t>
            </a:r>
            <a:endParaRPr lang="en-US" sz="2400" b="1" dirty="0">
              <a:latin typeface="Monotype Corsiva" panose="03010101010201010101" pitchFamily="66" charset="0"/>
            </a:endParaRPr>
          </a:p>
          <a:p>
            <a:r>
              <a:rPr lang="en-US" sz="2400" dirty="0">
                <a:hlinkClick r:id="rId3"/>
              </a:rPr>
              <a:t>https://www.youtube.com/watch?v=1aFTuH1lwjM</a:t>
            </a:r>
            <a:endParaRPr lang="en-US" sz="2400" b="1" dirty="0">
              <a:latin typeface="Monotype Corsiva" panose="03010101010201010101" pitchFamily="66" charset="0"/>
            </a:endParaRPr>
          </a:p>
          <a:p>
            <a:endParaRPr lang="en-US" sz="2400" b="1" dirty="0">
              <a:latin typeface="Monotype Corsiva" panose="03010101010201010101" pitchFamily="66" charset="0"/>
            </a:endParaRPr>
          </a:p>
          <a:p>
            <a:r>
              <a:rPr lang="en-US" sz="2400" b="1" dirty="0">
                <a:latin typeface="Monotype Corsiva" panose="03010101010201010101" pitchFamily="66" charset="0"/>
              </a:rPr>
              <a:t>Ας δούμε </a:t>
            </a:r>
            <a:r>
              <a:rPr lang="el-GR" sz="2400" b="1" dirty="0">
                <a:latin typeface="Monotype Corsiva" panose="03010101010201010101" pitchFamily="66" charset="0"/>
              </a:rPr>
              <a:t>τ</a:t>
            </a:r>
            <a:r>
              <a:rPr lang="en-US" sz="2400" b="1" dirty="0">
                <a:latin typeface="Monotype Corsiva" panose="03010101010201010101" pitchFamily="66" charset="0"/>
              </a:rPr>
              <a:t>ώ</a:t>
            </a:r>
            <a:r>
              <a:rPr lang="el-GR" sz="2400" b="1" dirty="0">
                <a:latin typeface="Monotype Corsiva" panose="03010101010201010101" pitchFamily="66" charset="0"/>
              </a:rPr>
              <a:t>ρ</a:t>
            </a:r>
            <a:r>
              <a:rPr lang="en-US" sz="2400" b="1" dirty="0">
                <a:latin typeface="Monotype Corsiva" panose="03010101010201010101" pitchFamily="66" charset="0"/>
              </a:rPr>
              <a:t>α </a:t>
            </a:r>
            <a:r>
              <a:rPr lang="el-GR" sz="2400" b="1" dirty="0">
                <a:latin typeface="Monotype Corsiva" panose="03010101010201010101" pitchFamily="66" charset="0"/>
              </a:rPr>
              <a:t>τ</a:t>
            </a:r>
            <a:r>
              <a:rPr lang="en-US" sz="2400" b="1" dirty="0">
                <a:latin typeface="Monotype Corsiva" panose="03010101010201010101" pitchFamily="66" charset="0"/>
              </a:rPr>
              <a:t>ι λένε α</a:t>
            </a:r>
            <a:r>
              <a:rPr lang="en-US" sz="2400" b="1" dirty="0" err="1">
                <a:latin typeface="Monotype Corsiva" panose="03010101010201010101" pitchFamily="66" charset="0"/>
              </a:rPr>
              <a:t>υτοί</a:t>
            </a:r>
            <a:r>
              <a:rPr lang="en-US" sz="2400" b="1" dirty="0">
                <a:latin typeface="Monotype Corsiva" panose="03010101010201010101" pitchFamily="66" charset="0"/>
              </a:rPr>
              <a:t> που </a:t>
            </a:r>
            <a:r>
              <a:rPr lang="en-US" sz="2400" b="1" dirty="0" err="1">
                <a:latin typeface="Monotype Corsiva" panose="03010101010201010101" pitchFamily="66" charset="0"/>
              </a:rPr>
              <a:t>δημιουργο</a:t>
            </a:r>
            <a:r>
              <a:rPr lang="el-GR" sz="2400" b="1" dirty="0">
                <a:latin typeface="Monotype Corsiva" panose="03010101010201010101" pitchFamily="66" charset="0"/>
              </a:rPr>
              <a:t>ύ</a:t>
            </a:r>
            <a:r>
              <a:rPr lang="en-US" sz="2400" b="1" dirty="0">
                <a:latin typeface="Monotype Corsiva" panose="03010101010201010101" pitchFamily="66" charset="0"/>
              </a:rPr>
              <a:t>ν τη </a:t>
            </a:r>
            <a:r>
              <a:rPr lang="en-US" sz="2400" b="1" dirty="0" err="1">
                <a:latin typeface="Monotype Corsiva" panose="03010101010201010101" pitchFamily="66" charset="0"/>
              </a:rPr>
              <a:t>Λογοτεχνί</a:t>
            </a:r>
            <a:r>
              <a:rPr lang="en-US" sz="2400" b="1" dirty="0">
                <a:latin typeface="Monotype Corsiva" panose="03010101010201010101" pitchFamily="66" charset="0"/>
              </a:rPr>
              <a:t>α, </a:t>
            </a:r>
            <a:endParaRPr lang="en-US" sz="2400" b="1" dirty="0">
              <a:latin typeface="Monotype Corsiva" panose="03010101010201010101" pitchFamily="66" charset="0"/>
            </a:endParaRPr>
          </a:p>
          <a:p>
            <a:endParaRPr lang="en-US" sz="2400" b="1" dirty="0">
              <a:latin typeface="Monotype Corsiva" panose="03010101010201010101" pitchFamily="66" charset="0"/>
            </a:endParaRPr>
          </a:p>
          <a:p>
            <a:r>
              <a:rPr lang="el-GR" sz="2400" b="1" dirty="0">
                <a:latin typeface="Monotype Corsiva" panose="03010101010201010101" pitchFamily="66" charset="0"/>
              </a:rPr>
              <a:t>π</a:t>
            </a:r>
            <a:r>
              <a:rPr lang="en-US" sz="2400" b="1" dirty="0">
                <a:latin typeface="Monotype Corsiva" panose="03010101010201010101" pitchFamily="66" charset="0"/>
              </a:rPr>
              <a:t>ο</a:t>
            </a:r>
            <a:r>
              <a:rPr lang="el-GR" sz="2400" b="1" dirty="0">
                <a:latin typeface="Monotype Corsiva" panose="03010101010201010101" pitchFamily="66" charset="0"/>
              </a:rPr>
              <a:t>ι</a:t>
            </a:r>
            <a:r>
              <a:rPr lang="en-US" sz="2400" b="1" dirty="0">
                <a:latin typeface="Monotype Corsiva" panose="03010101010201010101" pitchFamily="66" charset="0"/>
              </a:rPr>
              <a:t>η</a:t>
            </a:r>
            <a:r>
              <a:rPr lang="el-GR" sz="2400" b="1" dirty="0">
                <a:latin typeface="Monotype Corsiva" panose="03010101010201010101" pitchFamily="66" charset="0"/>
              </a:rPr>
              <a:t>τ</a:t>
            </a:r>
            <a:r>
              <a:rPr lang="en-US" sz="2400" b="1" dirty="0">
                <a:latin typeface="Monotype Corsiva" panose="03010101010201010101" pitchFamily="66" charset="0"/>
              </a:rPr>
              <a:t>έ</a:t>
            </a:r>
            <a:r>
              <a:rPr lang="el-GR" sz="2400" b="1" dirty="0">
                <a:latin typeface="Monotype Corsiva" panose="03010101010201010101" pitchFamily="66" charset="0"/>
              </a:rPr>
              <a:t>ς</a:t>
            </a:r>
            <a:r>
              <a:rPr lang="en-US" sz="2400" b="1" dirty="0">
                <a:latin typeface="Monotype Corsiva" panose="03010101010201010101" pitchFamily="66" charset="0"/>
              </a:rPr>
              <a:t>, </a:t>
            </a:r>
            <a:r>
              <a:rPr lang="el-GR" sz="2400" b="1" dirty="0">
                <a:latin typeface="Monotype Corsiva" panose="03010101010201010101" pitchFamily="66" charset="0"/>
              </a:rPr>
              <a:t>σ</a:t>
            </a:r>
            <a:r>
              <a:rPr lang="en-US" sz="2400" b="1" dirty="0">
                <a:latin typeface="Monotype Corsiva" panose="03010101010201010101" pitchFamily="66" charset="0"/>
              </a:rPr>
              <a:t>τ</a:t>
            </a:r>
            <a:r>
              <a:rPr lang="el-GR" sz="2400" b="1" dirty="0">
                <a:latin typeface="Monotype Corsiva" panose="03010101010201010101" pitchFamily="66" charset="0"/>
              </a:rPr>
              <a:t>ι</a:t>
            </a:r>
            <a:r>
              <a:rPr lang="en-US" sz="2400" b="1" dirty="0">
                <a:latin typeface="Monotype Corsiva" panose="03010101010201010101" pitchFamily="66" charset="0"/>
              </a:rPr>
              <a:t>χ</a:t>
            </a:r>
            <a:r>
              <a:rPr lang="el-GR" sz="2400" b="1" dirty="0">
                <a:latin typeface="Monotype Corsiva" panose="03010101010201010101" pitchFamily="66" charset="0"/>
              </a:rPr>
              <a:t>ο</a:t>
            </a:r>
            <a:r>
              <a:rPr lang="en-US" sz="2400" b="1" dirty="0">
                <a:latin typeface="Monotype Corsiva" panose="03010101010201010101" pitchFamily="66" charset="0"/>
              </a:rPr>
              <a:t>υ</a:t>
            </a:r>
            <a:r>
              <a:rPr lang="el-GR" sz="2400" b="1" dirty="0">
                <a:latin typeface="Monotype Corsiva" panose="03010101010201010101" pitchFamily="66" charset="0"/>
              </a:rPr>
              <a:t>ρ</a:t>
            </a:r>
            <a:r>
              <a:rPr lang="en-US" sz="2400" b="1" dirty="0">
                <a:latin typeface="Monotype Corsiva" panose="03010101010201010101" pitchFamily="66" charset="0"/>
              </a:rPr>
              <a:t>γ</a:t>
            </a:r>
            <a:r>
              <a:rPr lang="el-GR" sz="2400" b="1" dirty="0">
                <a:latin typeface="Monotype Corsiva" panose="03010101010201010101" pitchFamily="66" charset="0"/>
              </a:rPr>
              <a:t>ο</a:t>
            </a:r>
            <a:r>
              <a:rPr lang="en-US" sz="2400" b="1" dirty="0">
                <a:latin typeface="Monotype Corsiva" panose="03010101010201010101" pitchFamily="66" charset="0"/>
              </a:rPr>
              <a:t>ί, </a:t>
            </a:r>
            <a:r>
              <a:rPr lang="el-GR" sz="2400" b="1" dirty="0">
                <a:latin typeface="Monotype Corsiva" panose="03010101010201010101" pitchFamily="66" charset="0"/>
              </a:rPr>
              <a:t>π</a:t>
            </a:r>
            <a:r>
              <a:rPr lang="en-US" sz="2400" b="1" dirty="0">
                <a:latin typeface="Monotype Corsiva" panose="03010101010201010101" pitchFamily="66" charset="0"/>
              </a:rPr>
              <a:t>α</a:t>
            </a:r>
            <a:r>
              <a:rPr lang="el-GR" sz="2400" b="1" dirty="0">
                <a:latin typeface="Monotype Corsiva" panose="03010101010201010101" pitchFamily="66" charset="0"/>
              </a:rPr>
              <a:t>ρ</a:t>
            </a:r>
            <a:r>
              <a:rPr lang="en-US" sz="2400" b="1" dirty="0">
                <a:latin typeface="Monotype Corsiva" panose="03010101010201010101" pitchFamily="66" charset="0"/>
              </a:rPr>
              <a:t>α</a:t>
            </a:r>
            <a:r>
              <a:rPr lang="el-GR" sz="2400" b="1" dirty="0">
                <a:latin typeface="Monotype Corsiva" panose="03010101010201010101" pitchFamily="66" charset="0"/>
              </a:rPr>
              <a:t>μ</a:t>
            </a:r>
            <a:r>
              <a:rPr lang="en-US" sz="2400" b="1" dirty="0">
                <a:latin typeface="Monotype Corsiva" panose="03010101010201010101" pitchFamily="66" charset="0"/>
              </a:rPr>
              <a:t>υ</a:t>
            </a:r>
            <a:r>
              <a:rPr lang="el-GR" sz="2400" b="1" dirty="0">
                <a:latin typeface="Monotype Corsiva" panose="03010101010201010101" pitchFamily="66" charset="0"/>
              </a:rPr>
              <a:t>θ</a:t>
            </a:r>
            <a:r>
              <a:rPr lang="en-US" sz="2400" b="1" dirty="0">
                <a:latin typeface="Monotype Corsiva" panose="03010101010201010101" pitchFamily="66" charset="0"/>
              </a:rPr>
              <a:t>ο</a:t>
            </a:r>
            <a:r>
              <a:rPr lang="el-GR" sz="2400" b="1" dirty="0">
                <a:latin typeface="Monotype Corsiva" panose="03010101010201010101" pitchFamily="66" charset="0"/>
              </a:rPr>
              <a:t>π</a:t>
            </a:r>
            <a:r>
              <a:rPr lang="en-US" sz="2400" b="1" dirty="0">
                <a:latin typeface="Monotype Corsiva" panose="03010101010201010101" pitchFamily="66" charset="0"/>
              </a:rPr>
              <a:t>ο</a:t>
            </a:r>
            <a:r>
              <a:rPr lang="el-GR" sz="2400" b="1" dirty="0">
                <a:latin typeface="Monotype Corsiva" panose="03010101010201010101" pitchFamily="66" charset="0"/>
              </a:rPr>
              <a:t>ι</a:t>
            </a:r>
            <a:r>
              <a:rPr lang="en-US" sz="2400" b="1" dirty="0">
                <a:latin typeface="Monotype Corsiva" panose="03010101010201010101" pitchFamily="66" charset="0"/>
              </a:rPr>
              <a:t>ο</a:t>
            </a:r>
            <a:r>
              <a:rPr lang="el-GR" sz="2400" b="1" dirty="0">
                <a:latin typeface="Monotype Corsiva" panose="03010101010201010101" pitchFamily="66" charset="0"/>
              </a:rPr>
              <a:t>ί</a:t>
            </a:r>
            <a:r>
              <a:rPr lang="en-US" sz="2400" b="1" dirty="0">
                <a:latin typeface="Monotype Corsiva" panose="03010101010201010101" pitchFamily="66" charset="0"/>
              </a:rPr>
              <a:t>, </a:t>
            </a:r>
            <a:r>
              <a:rPr lang="el-GR" sz="2400" b="1" dirty="0">
                <a:latin typeface="Monotype Corsiva" panose="03010101010201010101" pitchFamily="66" charset="0"/>
              </a:rPr>
              <a:t>μ</a:t>
            </a:r>
            <a:r>
              <a:rPr lang="en-US" sz="2400" b="1" dirty="0">
                <a:latin typeface="Monotype Corsiva" panose="03010101010201010101" pitchFamily="66" charset="0"/>
              </a:rPr>
              <a:t>υ</a:t>
            </a:r>
            <a:r>
              <a:rPr lang="el-GR" sz="2400" b="1" dirty="0">
                <a:latin typeface="Monotype Corsiva" panose="03010101010201010101" pitchFamily="66" charset="0"/>
              </a:rPr>
              <a:t>θ</a:t>
            </a:r>
            <a:r>
              <a:rPr lang="en-US" sz="2400" b="1" dirty="0">
                <a:latin typeface="Monotype Corsiva" panose="03010101010201010101" pitchFamily="66" charset="0"/>
              </a:rPr>
              <a:t>ι</a:t>
            </a:r>
            <a:r>
              <a:rPr lang="el-GR" sz="2400" b="1" dirty="0">
                <a:latin typeface="Monotype Corsiva" panose="03010101010201010101" pitchFamily="66" charset="0"/>
              </a:rPr>
              <a:t>σ</a:t>
            </a:r>
            <a:r>
              <a:rPr lang="en-US" sz="2400" b="1" dirty="0">
                <a:latin typeface="Monotype Corsiva" panose="03010101010201010101" pitchFamily="66" charset="0"/>
              </a:rPr>
              <a:t>τ</a:t>
            </a:r>
            <a:r>
              <a:rPr lang="el-GR" sz="2400" b="1" dirty="0">
                <a:latin typeface="Monotype Corsiva" panose="03010101010201010101" pitchFamily="66" charset="0"/>
              </a:rPr>
              <a:t>ο</a:t>
            </a:r>
            <a:r>
              <a:rPr lang="en-US" sz="2400" b="1" dirty="0">
                <a:latin typeface="Monotype Corsiva" panose="03010101010201010101" pitchFamily="66" charset="0"/>
              </a:rPr>
              <a:t>ρ</a:t>
            </a:r>
            <a:r>
              <a:rPr lang="el-GR" sz="2400" b="1" dirty="0">
                <a:latin typeface="Monotype Corsiva" panose="03010101010201010101" pitchFamily="66" charset="0"/>
              </a:rPr>
              <a:t>ι</a:t>
            </a:r>
            <a:r>
              <a:rPr lang="en-US" sz="2400" b="1" dirty="0">
                <a:latin typeface="Monotype Corsiva" panose="03010101010201010101" pitchFamily="66" charset="0"/>
              </a:rPr>
              <a:t>ο</a:t>
            </a:r>
            <a:r>
              <a:rPr lang="el-GR" sz="2400" b="1" dirty="0">
                <a:latin typeface="Monotype Corsiva" panose="03010101010201010101" pitchFamily="66" charset="0"/>
              </a:rPr>
              <a:t>γ</a:t>
            </a:r>
            <a:r>
              <a:rPr lang="en-US" sz="2400" b="1" dirty="0">
                <a:latin typeface="Monotype Corsiva" panose="03010101010201010101" pitchFamily="66" charset="0"/>
              </a:rPr>
              <a:t>ρ</a:t>
            </a:r>
            <a:r>
              <a:rPr lang="el-GR" sz="2400" b="1" dirty="0">
                <a:latin typeface="Monotype Corsiva" panose="03010101010201010101" pitchFamily="66" charset="0"/>
              </a:rPr>
              <a:t>ά</a:t>
            </a:r>
            <a:r>
              <a:rPr lang="en-US" sz="2400" b="1" dirty="0">
                <a:latin typeface="Monotype Corsiva" panose="03010101010201010101" pitchFamily="66" charset="0"/>
              </a:rPr>
              <a:t>φ</a:t>
            </a:r>
            <a:r>
              <a:rPr lang="el-GR" sz="2400" b="1" dirty="0">
                <a:latin typeface="Monotype Corsiva" panose="03010101010201010101" pitchFamily="66" charset="0"/>
              </a:rPr>
              <a:t>ο</a:t>
            </a:r>
            <a:r>
              <a:rPr lang="en-US" sz="2400" b="1" dirty="0">
                <a:latin typeface="Monotype Corsiva" panose="03010101010201010101" pitchFamily="66" charset="0"/>
              </a:rPr>
              <a:t>ι, </a:t>
            </a:r>
            <a:r>
              <a:rPr lang="el-GR" sz="2400" b="1" dirty="0">
                <a:latin typeface="Monotype Corsiva" panose="03010101010201010101" pitchFamily="66" charset="0"/>
              </a:rPr>
              <a:t>δ</a:t>
            </a:r>
            <a:r>
              <a:rPr lang="en-US" sz="2400" b="1" dirty="0">
                <a:latin typeface="Monotype Corsiva" panose="03010101010201010101" pitchFamily="66" charset="0"/>
              </a:rPr>
              <a:t>ι</a:t>
            </a:r>
            <a:r>
              <a:rPr lang="el-GR" sz="2400" b="1" dirty="0">
                <a:latin typeface="Monotype Corsiva" panose="03010101010201010101" pitchFamily="66" charset="0"/>
              </a:rPr>
              <a:t>η</a:t>
            </a:r>
            <a:r>
              <a:rPr lang="en-US" sz="2400" b="1" dirty="0">
                <a:latin typeface="Monotype Corsiva" panose="03010101010201010101" pitchFamily="66" charset="0"/>
              </a:rPr>
              <a:t>γ</a:t>
            </a:r>
            <a:r>
              <a:rPr lang="el-GR" sz="2400" b="1" dirty="0">
                <a:latin typeface="Monotype Corsiva" panose="03010101010201010101" pitchFamily="66" charset="0"/>
              </a:rPr>
              <a:t>η</a:t>
            </a:r>
            <a:r>
              <a:rPr lang="en-US" sz="2400" b="1" dirty="0">
                <a:latin typeface="Monotype Corsiva" panose="03010101010201010101" pitchFamily="66" charset="0"/>
              </a:rPr>
              <a:t>μ</a:t>
            </a:r>
            <a:r>
              <a:rPr lang="el-GR" sz="2400" b="1" dirty="0">
                <a:latin typeface="Monotype Corsiva" panose="03010101010201010101" pitchFamily="66" charset="0"/>
              </a:rPr>
              <a:t>α</a:t>
            </a:r>
            <a:r>
              <a:rPr lang="en-US" sz="2400" b="1" dirty="0">
                <a:latin typeface="Monotype Corsiva" panose="03010101010201010101" pitchFamily="66" charset="0"/>
              </a:rPr>
              <a:t>τ</a:t>
            </a:r>
            <a:r>
              <a:rPr lang="el-GR" sz="2400" b="1" dirty="0">
                <a:latin typeface="Monotype Corsiva" panose="03010101010201010101" pitchFamily="66" charset="0"/>
              </a:rPr>
              <a:t>ο</a:t>
            </a:r>
            <a:r>
              <a:rPr lang="en-US" sz="2400" b="1" dirty="0">
                <a:latin typeface="Monotype Corsiva" panose="03010101010201010101" pitchFamily="66" charset="0"/>
              </a:rPr>
              <a:t>γ</a:t>
            </a:r>
            <a:r>
              <a:rPr lang="el-GR" sz="2400" b="1" dirty="0">
                <a:latin typeface="Monotype Corsiva" panose="03010101010201010101" pitchFamily="66" charset="0"/>
              </a:rPr>
              <a:t>ρ</a:t>
            </a:r>
            <a:r>
              <a:rPr lang="en-US" sz="2400" b="1" dirty="0">
                <a:latin typeface="Monotype Corsiva" panose="03010101010201010101" pitchFamily="66" charset="0"/>
              </a:rPr>
              <a:t>ά</a:t>
            </a:r>
            <a:r>
              <a:rPr lang="el-GR" sz="2400" b="1" dirty="0">
                <a:latin typeface="Monotype Corsiva" panose="03010101010201010101" pitchFamily="66" charset="0"/>
              </a:rPr>
              <a:t>φ</a:t>
            </a:r>
            <a:r>
              <a:rPr lang="en-US" sz="2400" b="1" dirty="0">
                <a:latin typeface="Monotype Corsiva" panose="03010101010201010101" pitchFamily="66" charset="0"/>
              </a:rPr>
              <a:t>ο</a:t>
            </a:r>
            <a:r>
              <a:rPr lang="el-GR" sz="2400" b="1" dirty="0">
                <a:latin typeface="Monotype Corsiva" panose="03010101010201010101" pitchFamily="66" charset="0"/>
              </a:rPr>
              <a:t>ι</a:t>
            </a:r>
            <a:r>
              <a:rPr lang="en-US" sz="2400" b="1" dirty="0">
                <a:latin typeface="Monotype Corsiva" panose="03010101010201010101" pitchFamily="66" charset="0"/>
              </a:rPr>
              <a:t>, </a:t>
            </a:r>
            <a:r>
              <a:rPr lang="el-GR" sz="2400" b="1" dirty="0">
                <a:latin typeface="Monotype Corsiva" panose="03010101010201010101" pitchFamily="66" charset="0"/>
              </a:rPr>
              <a:t>θ</a:t>
            </a:r>
            <a:r>
              <a:rPr lang="en-US" sz="2400" b="1" dirty="0">
                <a:latin typeface="Monotype Corsiva" panose="03010101010201010101" pitchFamily="66" charset="0"/>
              </a:rPr>
              <a:t>ε</a:t>
            </a:r>
            <a:r>
              <a:rPr lang="el-GR" sz="2400" b="1" dirty="0">
                <a:latin typeface="Monotype Corsiva" panose="03010101010201010101" pitchFamily="66" charset="0"/>
              </a:rPr>
              <a:t>α</a:t>
            </a:r>
            <a:r>
              <a:rPr lang="en-US" sz="2400" b="1" dirty="0">
                <a:latin typeface="Monotype Corsiva" panose="03010101010201010101" pitchFamily="66" charset="0"/>
              </a:rPr>
              <a:t>τ</a:t>
            </a:r>
            <a:r>
              <a:rPr lang="el-GR" sz="2400" b="1" dirty="0">
                <a:latin typeface="Monotype Corsiva" panose="03010101010201010101" pitchFamily="66" charset="0"/>
              </a:rPr>
              <a:t>ρ</a:t>
            </a:r>
            <a:r>
              <a:rPr lang="en-US" sz="2400" b="1" dirty="0">
                <a:latin typeface="Monotype Corsiva" panose="03010101010201010101" pitchFamily="66" charset="0"/>
              </a:rPr>
              <a:t>ι</a:t>
            </a:r>
            <a:r>
              <a:rPr lang="el-GR" sz="2400" b="1" dirty="0">
                <a:latin typeface="Monotype Corsiva" panose="03010101010201010101" pitchFamily="66" charset="0"/>
              </a:rPr>
              <a:t>κ</a:t>
            </a:r>
            <a:r>
              <a:rPr lang="en-US" sz="2400" b="1" dirty="0">
                <a:latin typeface="Monotype Corsiva" panose="03010101010201010101" pitchFamily="66" charset="0"/>
              </a:rPr>
              <a:t>ο</a:t>
            </a:r>
            <a:r>
              <a:rPr lang="el-GR" sz="2400" b="1" dirty="0">
                <a:latin typeface="Monotype Corsiva" panose="03010101010201010101" pitchFamily="66" charset="0"/>
              </a:rPr>
              <a:t>ί</a:t>
            </a:r>
            <a:r>
              <a:rPr lang="en-US" sz="2400" b="1" dirty="0">
                <a:latin typeface="Monotype Corsiva" panose="03010101010201010101" pitchFamily="66" charset="0"/>
              </a:rPr>
              <a:t> </a:t>
            </a:r>
            <a:r>
              <a:rPr lang="el-GR" sz="2400" b="1" dirty="0">
                <a:latin typeface="Monotype Corsiva" panose="03010101010201010101" pitchFamily="66" charset="0"/>
              </a:rPr>
              <a:t>σ</a:t>
            </a:r>
            <a:r>
              <a:rPr lang="en-US" sz="2400" b="1" dirty="0">
                <a:latin typeface="Monotype Corsiva" panose="03010101010201010101" pitchFamily="66" charset="0"/>
              </a:rPr>
              <a:t>υ</a:t>
            </a:r>
            <a:r>
              <a:rPr lang="el-GR" sz="2400" b="1" dirty="0">
                <a:latin typeface="Monotype Corsiva" panose="03010101010201010101" pitchFamily="66" charset="0"/>
              </a:rPr>
              <a:t>γ</a:t>
            </a:r>
            <a:r>
              <a:rPr lang="en-US" sz="2400" b="1" dirty="0">
                <a:latin typeface="Monotype Corsiva" panose="03010101010201010101" pitchFamily="66" charset="0"/>
              </a:rPr>
              <a:t>γ</a:t>
            </a:r>
            <a:r>
              <a:rPr lang="el-GR" sz="2400" b="1" dirty="0">
                <a:latin typeface="Monotype Corsiva" panose="03010101010201010101" pitchFamily="66" charset="0"/>
              </a:rPr>
              <a:t>ρ</a:t>
            </a:r>
            <a:r>
              <a:rPr lang="en-US" sz="2400" b="1" dirty="0">
                <a:latin typeface="Monotype Corsiva" panose="03010101010201010101" pitchFamily="66" charset="0"/>
              </a:rPr>
              <a:t>α</a:t>
            </a:r>
            <a:r>
              <a:rPr lang="el-GR" sz="2400" b="1" dirty="0">
                <a:latin typeface="Monotype Corsiva" panose="03010101010201010101" pitchFamily="66" charset="0"/>
              </a:rPr>
              <a:t>φ</a:t>
            </a:r>
            <a:r>
              <a:rPr lang="en-US" sz="2400" b="1" dirty="0">
                <a:latin typeface="Monotype Corsiva" panose="03010101010201010101" pitchFamily="66" charset="0"/>
              </a:rPr>
              <a:t>ε</a:t>
            </a:r>
            <a:r>
              <a:rPr lang="el-GR" sz="2400" b="1" dirty="0">
                <a:latin typeface="Monotype Corsiva" panose="03010101010201010101" pitchFamily="66" charset="0"/>
              </a:rPr>
              <a:t>ί</a:t>
            </a:r>
            <a:r>
              <a:rPr lang="en-US" sz="2400" b="1" dirty="0">
                <a:latin typeface="Monotype Corsiva" panose="03010101010201010101" pitchFamily="66" charset="0"/>
              </a:rPr>
              <a:t>ς ...</a:t>
            </a:r>
            <a:endParaRPr lang="en-US" sz="2400" b="1" dirty="0"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5000">
              <a:srgbClr val="92D050"/>
            </a:gs>
            <a:gs pos="43000">
              <a:srgbClr val="92D050"/>
            </a:gs>
            <a:gs pos="99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04672" y="943583"/>
            <a:ext cx="8957580" cy="5355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1. </a:t>
            </a:r>
            <a:r>
              <a:rPr lang="el-GR" dirty="0"/>
              <a:t>Η ζωγραφική είναι ποίηση που σωπαίνει και η ποίηση είναι ζωγραφική που μιλάει.</a:t>
            </a:r>
            <a:endParaRPr lang="en-US" dirty="0"/>
          </a:p>
          <a:p>
            <a:endParaRPr lang="en-US" dirty="0"/>
          </a:p>
          <a:p>
            <a:r>
              <a:rPr lang="el-GR" b="1" u="sng" dirty="0">
                <a:hlinkClick r:id="rId1"/>
              </a:rPr>
              <a:t>Σιμωνίδης ο </a:t>
            </a:r>
            <a:r>
              <a:rPr lang="el-GR" b="1" u="sng" dirty="0" err="1">
                <a:hlinkClick r:id="rId1"/>
              </a:rPr>
              <a:t>Κείος</a:t>
            </a:r>
            <a:r>
              <a:rPr lang="el-GR" b="1" u="sng" dirty="0">
                <a:hlinkClick r:id="rId1"/>
              </a:rPr>
              <a:t>, 556-468 π.Χ., Αρχαίος ποιητής &amp; συγγραφέας επιγραμμάτων</a:t>
            </a:r>
            <a:endParaRPr lang="en-US" b="1" u="sng" dirty="0"/>
          </a:p>
          <a:p>
            <a:endParaRPr lang="en-US" b="1" u="sng" dirty="0"/>
          </a:p>
          <a:p>
            <a:r>
              <a:rPr lang="en-US" dirty="0"/>
              <a:t>2. </a:t>
            </a:r>
            <a:r>
              <a:rPr lang="el-GR" dirty="0"/>
              <a:t>Τα λόγια ζουν περισσότερα χρόνια από τις πράξεις.</a:t>
            </a:r>
            <a:endParaRPr lang="en-US" dirty="0"/>
          </a:p>
          <a:p>
            <a:endParaRPr lang="en-US" b="1" u="sng" dirty="0"/>
          </a:p>
          <a:p>
            <a:r>
              <a:rPr lang="el-GR" b="1" u="sng" dirty="0">
                <a:hlinkClick r:id="rId2"/>
              </a:rPr>
              <a:t>Πίνδαρος, 522-438 π.Χ., Αρχαίος λυρικός ποιητής</a:t>
            </a:r>
            <a:endParaRPr lang="en-US" b="1" u="sng" dirty="0"/>
          </a:p>
          <a:p>
            <a:endParaRPr lang="en-US" b="1" u="sng" dirty="0"/>
          </a:p>
          <a:p>
            <a:r>
              <a:rPr lang="en-US" dirty="0"/>
              <a:t>3. </a:t>
            </a:r>
            <a:r>
              <a:rPr lang="el-GR" dirty="0"/>
              <a:t>Για να πατάς στέρεα στη γη, πρέπει το ένα πόδι σου να είναι έξω από τη γη.</a:t>
            </a:r>
            <a:endParaRPr lang="en-US" dirty="0"/>
          </a:p>
          <a:p>
            <a:endParaRPr lang="en-US" u="sng" dirty="0"/>
          </a:p>
          <a:p>
            <a:r>
              <a:rPr lang="el-GR" b="1" u="sng" dirty="0">
                <a:hlinkClick r:id="rId3"/>
              </a:rPr>
              <a:t>Οδυσσέας Ελύτης, 1911-1996, Ποιητής, Νόμπελ 1979</a:t>
            </a:r>
            <a:endParaRPr lang="en-US" b="1" u="sng" dirty="0"/>
          </a:p>
          <a:p>
            <a:endParaRPr lang="en-US" b="1" u="sng" dirty="0"/>
          </a:p>
          <a:p>
            <a:r>
              <a:rPr lang="en-US" dirty="0"/>
              <a:t>4. </a:t>
            </a:r>
            <a:r>
              <a:rPr lang="el-GR" dirty="0"/>
              <a:t>Ποίηση είναι όταν ένα συναίσθημα έχει βρει τη σκέψη του και η σκέψη έχει βρει τις λέξεις</a:t>
            </a:r>
            <a:endParaRPr lang="en-US" dirty="0"/>
          </a:p>
          <a:p>
            <a:endParaRPr lang="en-US" u="sng" dirty="0"/>
          </a:p>
          <a:p>
            <a:r>
              <a:rPr lang="el-GR" b="1" u="sng" dirty="0" err="1">
                <a:hlinkClick r:id="rId4"/>
              </a:rPr>
              <a:t>Robert</a:t>
            </a:r>
            <a:r>
              <a:rPr lang="el-GR" b="1" u="sng" dirty="0">
                <a:hlinkClick r:id="rId4"/>
              </a:rPr>
              <a:t> </a:t>
            </a:r>
            <a:r>
              <a:rPr lang="el-GR" b="1" u="sng" dirty="0" err="1">
                <a:hlinkClick r:id="rId4"/>
              </a:rPr>
              <a:t>Frost</a:t>
            </a:r>
            <a:r>
              <a:rPr lang="el-GR" b="1" u="sng" dirty="0">
                <a:hlinkClick r:id="rId4"/>
              </a:rPr>
              <a:t>, 1874-1963, Αμερικανός ποιητής</a:t>
            </a:r>
            <a:endParaRPr lang="en-US" b="1" u="sng" dirty="0"/>
          </a:p>
          <a:p>
            <a:endParaRPr lang="en-US" u="sng" dirty="0"/>
          </a:p>
          <a:p>
            <a:r>
              <a:rPr lang="en-US" dirty="0"/>
              <a:t>5. </a:t>
            </a:r>
            <a:r>
              <a:rPr lang="el-GR" dirty="0"/>
              <a:t>Για να υπάρχουν μεγάλοι ποιητές, πρέπει να υπάρχουν και μεγάλοι αναγνώστες.</a:t>
            </a:r>
            <a:endParaRPr lang="en-US" dirty="0"/>
          </a:p>
          <a:p>
            <a:endParaRPr lang="en-US" dirty="0"/>
          </a:p>
          <a:p>
            <a:r>
              <a:rPr lang="el-GR" b="1" u="sng" dirty="0" err="1">
                <a:hlinkClick r:id="rId5"/>
              </a:rPr>
              <a:t>Walt</a:t>
            </a:r>
            <a:r>
              <a:rPr lang="el-GR" b="1" u="sng" dirty="0">
                <a:hlinkClick r:id="rId5"/>
              </a:rPr>
              <a:t> </a:t>
            </a:r>
            <a:r>
              <a:rPr lang="el-GR" b="1" u="sng" dirty="0" err="1">
                <a:hlinkClick r:id="rId5"/>
              </a:rPr>
              <a:t>Whitman</a:t>
            </a:r>
            <a:r>
              <a:rPr lang="el-GR" b="1" u="sng" dirty="0">
                <a:hlinkClick r:id="rId5"/>
              </a:rPr>
              <a:t>, 1819-1892, Αμερικανός ποιητής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>
        <p15:prstTrans prst="drap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5000">
              <a:srgbClr val="92D050"/>
            </a:gs>
            <a:gs pos="43000">
              <a:srgbClr val="92D050"/>
            </a:gs>
            <a:gs pos="99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5671" y="772999"/>
            <a:ext cx="10712100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5. </a:t>
            </a:r>
            <a:r>
              <a:rPr lang="el-GR" dirty="0"/>
              <a:t>Γιατί πιστεύω πως τούτος ο σύγχρονος κόσμος όπου ζούμε, ο τυραννισμένος από το φόβο και την ανησυχία, </a:t>
            </a:r>
            <a:endParaRPr lang="en-US" dirty="0"/>
          </a:p>
          <a:p>
            <a:r>
              <a:rPr lang="el-GR" dirty="0"/>
              <a:t>τη χρειάζεται την ποίηση. Η ποίηση έχει τις ρίζες της στην ανθρώπινη ανάσα – και τι θα γινόμασταν, </a:t>
            </a:r>
            <a:endParaRPr lang="en-US" dirty="0"/>
          </a:p>
          <a:p>
            <a:r>
              <a:rPr lang="el-GR" dirty="0"/>
              <a:t>αν η πνοή μας λιγόστευε;</a:t>
            </a:r>
            <a:endParaRPr lang="en-US" dirty="0"/>
          </a:p>
          <a:p>
            <a:endParaRPr lang="en-US" dirty="0"/>
          </a:p>
          <a:p>
            <a:r>
              <a:rPr lang="el-GR" b="1" u="sng" dirty="0">
                <a:hlinkClick r:id="rId1"/>
              </a:rPr>
              <a:t>Γιώργος Σεφέρης, 1900-1971, Έλληνας ποιητής, Νόμπελ 1963</a:t>
            </a:r>
            <a:endParaRPr lang="el-GR" b="1" dirty="0"/>
          </a:p>
          <a:p>
            <a:r>
              <a:rPr lang="el-GR" dirty="0"/>
              <a:t>(από την ομιλία του στην απονομή του Νόμπελ)</a:t>
            </a:r>
            <a:endParaRPr lang="el-GR" dirty="0"/>
          </a:p>
          <a:p>
            <a:endParaRPr lang="en-US" dirty="0"/>
          </a:p>
          <a:p>
            <a:r>
              <a:rPr lang="en-US" dirty="0"/>
              <a:t>6. </a:t>
            </a:r>
            <a:r>
              <a:rPr lang="el-GR" dirty="0"/>
              <a:t>Να είσαι πάντα ποιητής, ακόμα και στον πεζό λόγο.</a:t>
            </a:r>
            <a:endParaRPr lang="en-US" dirty="0"/>
          </a:p>
          <a:p>
            <a:endParaRPr lang="en-US" dirty="0"/>
          </a:p>
          <a:p>
            <a:r>
              <a:rPr lang="el-GR" b="1" u="sng" dirty="0">
                <a:hlinkClick r:id="rId2"/>
              </a:rPr>
              <a:t>Σαρλ </a:t>
            </a:r>
            <a:r>
              <a:rPr lang="el-GR" b="1" u="sng" dirty="0" err="1">
                <a:hlinkClick r:id="rId2"/>
              </a:rPr>
              <a:t>Μπωντλαίρ</a:t>
            </a:r>
            <a:r>
              <a:rPr lang="el-GR" b="1" u="sng" dirty="0">
                <a:hlinkClick r:id="rId2"/>
              </a:rPr>
              <a:t>, 1821-1867, Γάλλος ποιητής</a:t>
            </a:r>
            <a:endParaRPr lang="en-US" b="1" u="sng" dirty="0"/>
          </a:p>
          <a:p>
            <a:endParaRPr lang="en-US" b="1" u="sng" dirty="0"/>
          </a:p>
          <a:p>
            <a:r>
              <a:rPr lang="en-US" dirty="0"/>
              <a:t>7. </a:t>
            </a:r>
            <a:r>
              <a:rPr lang="el-GR" dirty="0"/>
              <a:t>Η Ποίηση θυμάται ότι ήταν μια προφορική τέχνη, προτού γίνει γραπτή τέχνη.</a:t>
            </a:r>
            <a:endParaRPr lang="en-US" dirty="0"/>
          </a:p>
          <a:p>
            <a:endParaRPr lang="en-US" dirty="0"/>
          </a:p>
          <a:p>
            <a:r>
              <a:rPr lang="el-GR" b="1" u="sng" dirty="0" err="1">
                <a:hlinkClick r:id="rId3"/>
              </a:rPr>
              <a:t>Χόρχε</a:t>
            </a:r>
            <a:r>
              <a:rPr lang="el-GR" b="1" u="sng" dirty="0">
                <a:hlinkClick r:id="rId3"/>
              </a:rPr>
              <a:t> </a:t>
            </a:r>
            <a:r>
              <a:rPr lang="el-GR" b="1" u="sng" dirty="0" err="1">
                <a:hlinkClick r:id="rId3"/>
              </a:rPr>
              <a:t>Λουίς</a:t>
            </a:r>
            <a:r>
              <a:rPr lang="el-GR" b="1" u="sng" dirty="0">
                <a:hlinkClick r:id="rId3"/>
              </a:rPr>
              <a:t> </a:t>
            </a:r>
            <a:r>
              <a:rPr lang="el-GR" b="1" u="sng" dirty="0" err="1">
                <a:hlinkClick r:id="rId3"/>
              </a:rPr>
              <a:t>Μπόρχες</a:t>
            </a:r>
            <a:r>
              <a:rPr lang="el-GR" b="1" u="sng" dirty="0">
                <a:hlinkClick r:id="rId3"/>
              </a:rPr>
              <a:t>, 1899-1986, Αργεντινός συγγραφέας</a:t>
            </a:r>
            <a:endParaRPr lang="en-US" b="1" u="sng" dirty="0"/>
          </a:p>
          <a:p>
            <a:endParaRPr lang="en-US" b="1" u="sng" dirty="0"/>
          </a:p>
          <a:p>
            <a:r>
              <a:rPr lang="en-US" dirty="0"/>
              <a:t>8. </a:t>
            </a:r>
            <a:r>
              <a:rPr lang="el-GR" dirty="0"/>
              <a:t>Ο καλός αναγνώστης ταυτίζεται όχι με το αγόρι ή το κορίτσι στο βιβλίο, αλλά με το μυαλό που σκέφτηκε </a:t>
            </a:r>
            <a:endParaRPr lang="en-US" dirty="0"/>
          </a:p>
          <a:p>
            <a:r>
              <a:rPr lang="el-GR" dirty="0"/>
              <a:t>και συνέθεσε το βιβλίο.</a:t>
            </a:r>
            <a:endParaRPr lang="en-US" dirty="0"/>
          </a:p>
          <a:p>
            <a:endParaRPr lang="en-US" dirty="0"/>
          </a:p>
          <a:p>
            <a:r>
              <a:rPr lang="el-GR" b="1" u="sng" dirty="0">
                <a:hlinkClick r:id="rId4"/>
              </a:rPr>
              <a:t>Βλαντιμίρ </a:t>
            </a:r>
            <a:r>
              <a:rPr lang="el-GR" b="1" u="sng" dirty="0" err="1">
                <a:hlinkClick r:id="rId4"/>
              </a:rPr>
              <a:t>Ναμπόκοφ</a:t>
            </a:r>
            <a:r>
              <a:rPr lang="el-GR" b="1" u="sng" dirty="0">
                <a:hlinkClick r:id="rId4"/>
              </a:rPr>
              <a:t>, 1899-1977, </a:t>
            </a:r>
            <a:r>
              <a:rPr lang="el-GR" b="1" u="sng" dirty="0" err="1">
                <a:hlinkClick r:id="rId4"/>
              </a:rPr>
              <a:t>Ρωσοαμερικανός</a:t>
            </a:r>
            <a:r>
              <a:rPr lang="el-GR" b="1" u="sng" dirty="0">
                <a:hlinkClick r:id="rId4"/>
              </a:rPr>
              <a:t> συγγραφέας</a:t>
            </a:r>
            <a:endParaRPr lang="en-US" b="1" u="sng" dirty="0"/>
          </a:p>
          <a:p>
            <a:endParaRPr lang="en-US" b="1" u="sng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>
        <p15:prstTrans prst="drap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5000">
              <a:srgbClr val="92D050"/>
            </a:gs>
            <a:gs pos="43000">
              <a:srgbClr val="92D050"/>
            </a:gs>
            <a:gs pos="99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986" y="810705"/>
            <a:ext cx="10638297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9. </a:t>
            </a:r>
            <a:r>
              <a:rPr lang="el-GR" dirty="0"/>
              <a:t>Καλύτερα να γράψεις για τον εαυτό σου και να χάσεις τον αναγνώστη, παρά να γράψεις για τον αναγνώστη </a:t>
            </a:r>
            <a:endParaRPr lang="en-US" dirty="0"/>
          </a:p>
          <a:p>
            <a:r>
              <a:rPr lang="el-GR" dirty="0"/>
              <a:t>και να χάσεις τον εαυτό σου. </a:t>
            </a:r>
            <a:endParaRPr lang="en-US" dirty="0"/>
          </a:p>
          <a:p>
            <a:endParaRPr lang="en-US" dirty="0"/>
          </a:p>
          <a:p>
            <a:r>
              <a:rPr lang="el-GR" b="1" u="sng" dirty="0" err="1">
                <a:hlinkClick r:id="rId1"/>
              </a:rPr>
              <a:t>Cyril</a:t>
            </a:r>
            <a:r>
              <a:rPr lang="el-GR" b="1" u="sng" dirty="0">
                <a:hlinkClick r:id="rId1"/>
              </a:rPr>
              <a:t> </a:t>
            </a:r>
            <a:r>
              <a:rPr lang="el-GR" b="1" u="sng" dirty="0" err="1">
                <a:hlinkClick r:id="rId1"/>
              </a:rPr>
              <a:t>Connolly</a:t>
            </a:r>
            <a:r>
              <a:rPr lang="el-GR" b="1" u="sng" dirty="0">
                <a:hlinkClick r:id="rId1"/>
              </a:rPr>
              <a:t>, 1903-1974, Βρετανός συγγραφέας</a:t>
            </a:r>
            <a:endParaRPr lang="en-US" dirty="0"/>
          </a:p>
          <a:p>
            <a:endParaRPr lang="en-US" dirty="0"/>
          </a:p>
          <a:p>
            <a:r>
              <a:rPr lang="en-US" dirty="0"/>
              <a:t>10. </a:t>
            </a:r>
            <a:r>
              <a:rPr lang="el-GR" dirty="0"/>
              <a:t>Ποιητής δεν είναι ο εμπνευσμένος, είναι εκείνος που εμπνέει</a:t>
            </a:r>
            <a:r>
              <a:rPr lang="en-US" dirty="0"/>
              <a:t>.</a:t>
            </a:r>
            <a:endParaRPr lang="en-US" dirty="0"/>
          </a:p>
          <a:p>
            <a:endParaRPr lang="en-US" dirty="0"/>
          </a:p>
          <a:p>
            <a:r>
              <a:rPr lang="el-GR" b="1" u="sng" dirty="0" err="1">
                <a:hlinkClick r:id="rId2"/>
              </a:rPr>
              <a:t>Paul</a:t>
            </a:r>
            <a:r>
              <a:rPr lang="el-GR" b="1" u="sng" dirty="0">
                <a:hlinkClick r:id="rId2"/>
              </a:rPr>
              <a:t> </a:t>
            </a:r>
            <a:r>
              <a:rPr lang="el-GR" b="1" u="sng" dirty="0" err="1">
                <a:hlinkClick r:id="rId2"/>
              </a:rPr>
              <a:t>Eluard</a:t>
            </a:r>
            <a:r>
              <a:rPr lang="el-GR" b="1" u="sng" dirty="0">
                <a:hlinkClick r:id="rId2"/>
              </a:rPr>
              <a:t>, 1895-1952, Γάλλος σουρεαλιστής ποιητής</a:t>
            </a:r>
            <a:endParaRPr lang="en-US" b="1" u="sng" dirty="0"/>
          </a:p>
          <a:p>
            <a:endParaRPr lang="en-US" b="1" u="sng" dirty="0"/>
          </a:p>
          <a:p>
            <a:r>
              <a:rPr lang="en-US" dirty="0"/>
              <a:t>11. </a:t>
            </a:r>
            <a:r>
              <a:rPr lang="el-GR" dirty="0"/>
              <a:t>Ως ένα σημείο, η ποίηση λύνει προβλήματα· στο αμέσως υψηλότερο, θέτει καινούργια· </a:t>
            </a:r>
            <a:endParaRPr lang="en-US" dirty="0"/>
          </a:p>
          <a:p>
            <a:r>
              <a:rPr lang="el-GR" dirty="0"/>
              <a:t>στο ύψιστο, τα αίρει ως εκεί που παύουν ν’ αποτελούν προβλήματα.</a:t>
            </a:r>
            <a:endParaRPr lang="en-US" dirty="0"/>
          </a:p>
          <a:p>
            <a:endParaRPr lang="en-US" dirty="0"/>
          </a:p>
          <a:p>
            <a:r>
              <a:rPr lang="el-GR" b="1" u="sng" dirty="0">
                <a:hlinkClick r:id="rId3"/>
              </a:rPr>
              <a:t>Οδυσσέας Ελύτης, 1911-1996, Ποιητής, Νόμπελ 1979</a:t>
            </a:r>
            <a:endParaRPr lang="en-US" b="1" u="sng" dirty="0"/>
          </a:p>
          <a:p>
            <a:endParaRPr lang="en-US" b="1" u="sng" dirty="0"/>
          </a:p>
          <a:p>
            <a:r>
              <a:rPr lang="en-US" dirty="0"/>
              <a:t>12. </a:t>
            </a:r>
            <a:r>
              <a:rPr lang="el-GR" dirty="0"/>
              <a:t>Η ποίηση είναι για τον πεζό λόγο ό,τι ο χορός για το περπάτημα.</a:t>
            </a:r>
            <a:endParaRPr lang="en-US" dirty="0"/>
          </a:p>
          <a:p>
            <a:endParaRPr lang="en-US" dirty="0"/>
          </a:p>
          <a:p>
            <a:r>
              <a:rPr lang="el-GR" b="1" u="sng" dirty="0">
                <a:hlinkClick r:id="rId4"/>
              </a:rPr>
              <a:t>Πωλ </a:t>
            </a:r>
            <a:r>
              <a:rPr lang="el-GR" b="1" u="sng" dirty="0" err="1">
                <a:hlinkClick r:id="rId4"/>
              </a:rPr>
              <a:t>Βαλερύ</a:t>
            </a:r>
            <a:r>
              <a:rPr lang="el-GR" b="1" u="sng" dirty="0">
                <a:hlinkClick r:id="rId4"/>
              </a:rPr>
              <a:t>, 1871-1945, Γάλλος ποιητής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>
        <p15:prstTrans prst="drap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3000">
              <a:srgbClr val="FF0000"/>
            </a:gs>
            <a:gs pos="99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0544" y="2224726"/>
            <a:ext cx="103509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latin typeface="Monotype Corsiva" panose="03010101010201010101" pitchFamily="66" charset="0"/>
              </a:rPr>
              <a:t>Α</a:t>
            </a:r>
            <a:r>
              <a:rPr lang="el-GR" sz="3600" b="1" dirty="0">
                <a:latin typeface="Monotype Corsiva" panose="03010101010201010101" pitchFamily="66" charset="0"/>
              </a:rPr>
              <a:t>ς</a:t>
            </a:r>
            <a:r>
              <a:rPr lang="en-US" sz="3600" b="1" dirty="0">
                <a:latin typeface="Monotype Corsiva" panose="03010101010201010101" pitchFamily="66" charset="0"/>
              </a:rPr>
              <a:t> </a:t>
            </a:r>
            <a:r>
              <a:rPr lang="el-GR" sz="3600" b="1" dirty="0">
                <a:latin typeface="Monotype Corsiva" panose="03010101010201010101" pitchFamily="66" charset="0"/>
              </a:rPr>
              <a:t>δ</a:t>
            </a:r>
            <a:r>
              <a:rPr lang="en-US" sz="3600" b="1" dirty="0">
                <a:latin typeface="Monotype Corsiva" panose="03010101010201010101" pitchFamily="66" charset="0"/>
              </a:rPr>
              <a:t>ο</a:t>
            </a:r>
            <a:r>
              <a:rPr lang="el-GR" sz="3600" b="1" dirty="0">
                <a:latin typeface="Monotype Corsiva" panose="03010101010201010101" pitchFamily="66" charset="0"/>
              </a:rPr>
              <a:t>ύ</a:t>
            </a:r>
            <a:r>
              <a:rPr lang="en-US" sz="3600" b="1" dirty="0">
                <a:latin typeface="Monotype Corsiva" panose="03010101010201010101" pitchFamily="66" charset="0"/>
              </a:rPr>
              <a:t>μ</a:t>
            </a:r>
            <a:r>
              <a:rPr lang="el-GR" sz="3600" b="1" dirty="0">
                <a:latin typeface="Monotype Corsiva" panose="03010101010201010101" pitchFamily="66" charset="0"/>
              </a:rPr>
              <a:t>ε</a:t>
            </a:r>
            <a:r>
              <a:rPr lang="en-US" sz="3600" b="1" dirty="0">
                <a:latin typeface="Monotype Corsiva" panose="03010101010201010101" pitchFamily="66" charset="0"/>
              </a:rPr>
              <a:t> </a:t>
            </a:r>
            <a:r>
              <a:rPr lang="el-GR" sz="3600" b="1" dirty="0">
                <a:latin typeface="Monotype Corsiva" panose="03010101010201010101" pitchFamily="66" charset="0"/>
              </a:rPr>
              <a:t>τ</a:t>
            </a:r>
            <a:r>
              <a:rPr lang="en-US" sz="3600" b="1" dirty="0">
                <a:latin typeface="Monotype Corsiva" panose="03010101010201010101" pitchFamily="66" charset="0"/>
              </a:rPr>
              <a:t>ι </a:t>
            </a:r>
            <a:r>
              <a:rPr lang="el-GR" sz="3600" b="1" dirty="0">
                <a:latin typeface="Monotype Corsiva" panose="03010101010201010101" pitchFamily="66" charset="0"/>
              </a:rPr>
              <a:t>λ</a:t>
            </a:r>
            <a:r>
              <a:rPr lang="en-US" sz="3600" b="1" dirty="0">
                <a:latin typeface="Monotype Corsiva" panose="03010101010201010101" pitchFamily="66" charset="0"/>
              </a:rPr>
              <a:t>έ</a:t>
            </a:r>
            <a:r>
              <a:rPr lang="el-GR" sz="3600" b="1" dirty="0">
                <a:latin typeface="Monotype Corsiva" panose="03010101010201010101" pitchFamily="66" charset="0"/>
              </a:rPr>
              <a:t>ν</a:t>
            </a:r>
            <a:r>
              <a:rPr lang="en-US" sz="3600" b="1" dirty="0">
                <a:latin typeface="Monotype Corsiva" panose="03010101010201010101" pitchFamily="66" charset="0"/>
              </a:rPr>
              <a:t>ε </a:t>
            </a:r>
            <a:r>
              <a:rPr lang="el-GR" sz="3600" b="1" dirty="0">
                <a:latin typeface="Monotype Corsiva" panose="03010101010201010101" pitchFamily="66" charset="0"/>
              </a:rPr>
              <a:t>ο</a:t>
            </a:r>
            <a:r>
              <a:rPr lang="en-US" sz="3600" b="1" dirty="0">
                <a:latin typeface="Monotype Corsiva" panose="03010101010201010101" pitchFamily="66" charset="0"/>
              </a:rPr>
              <a:t>ι </a:t>
            </a:r>
            <a:r>
              <a:rPr lang="el-GR" sz="3600" b="1" dirty="0">
                <a:latin typeface="Monotype Corsiva" panose="03010101010201010101" pitchFamily="66" charset="0"/>
              </a:rPr>
              <a:t>α</a:t>
            </a:r>
            <a:r>
              <a:rPr lang="en-US" sz="3600" b="1" dirty="0">
                <a:latin typeface="Monotype Corsiva" panose="03010101010201010101" pitchFamily="66" charset="0"/>
              </a:rPr>
              <a:t>ν</a:t>
            </a:r>
            <a:r>
              <a:rPr lang="el-GR" sz="3600" b="1" dirty="0">
                <a:latin typeface="Monotype Corsiva" panose="03010101010201010101" pitchFamily="66" charset="0"/>
              </a:rPr>
              <a:t>α</a:t>
            </a:r>
            <a:r>
              <a:rPr lang="en-US" sz="3600" b="1" dirty="0">
                <a:latin typeface="Monotype Corsiva" panose="03010101010201010101" pitchFamily="66" charset="0"/>
              </a:rPr>
              <a:t>γ</a:t>
            </a:r>
            <a:r>
              <a:rPr lang="el-GR" sz="3600" b="1" dirty="0">
                <a:latin typeface="Monotype Corsiva" panose="03010101010201010101" pitchFamily="66" charset="0"/>
              </a:rPr>
              <a:t>ν</a:t>
            </a:r>
            <a:r>
              <a:rPr lang="en-US" sz="3600" b="1" dirty="0">
                <a:latin typeface="Monotype Corsiva" panose="03010101010201010101" pitchFamily="66" charset="0"/>
              </a:rPr>
              <a:t>ώ</a:t>
            </a:r>
            <a:r>
              <a:rPr lang="el-GR" sz="3600" b="1" dirty="0">
                <a:latin typeface="Monotype Corsiva" panose="03010101010201010101" pitchFamily="66" charset="0"/>
              </a:rPr>
              <a:t>σ</a:t>
            </a:r>
            <a:r>
              <a:rPr lang="en-US" sz="3600" b="1" dirty="0">
                <a:latin typeface="Monotype Corsiva" panose="03010101010201010101" pitchFamily="66" charset="0"/>
              </a:rPr>
              <a:t>τ</a:t>
            </a:r>
            <a:r>
              <a:rPr lang="el-GR" sz="3600" b="1" dirty="0">
                <a:latin typeface="Monotype Corsiva" panose="03010101010201010101" pitchFamily="66" charset="0"/>
              </a:rPr>
              <a:t>ε</a:t>
            </a:r>
            <a:r>
              <a:rPr lang="en-US" sz="3600" b="1" dirty="0">
                <a:latin typeface="Monotype Corsiva" panose="03010101010201010101" pitchFamily="66" charset="0"/>
              </a:rPr>
              <a:t>ς/</a:t>
            </a:r>
            <a:r>
              <a:rPr lang="el-GR" sz="3600" b="1" dirty="0">
                <a:latin typeface="Monotype Corsiva" panose="03010101010201010101" pitchFamily="66" charset="0"/>
              </a:rPr>
              <a:t>α</a:t>
            </a:r>
            <a:r>
              <a:rPr lang="en-US" sz="3600" b="1" dirty="0">
                <a:latin typeface="Monotype Corsiva" panose="03010101010201010101" pitchFamily="66" charset="0"/>
              </a:rPr>
              <a:t>κ</a:t>
            </a:r>
            <a:r>
              <a:rPr lang="el-GR" sz="3600" b="1" dirty="0">
                <a:latin typeface="Monotype Corsiva" panose="03010101010201010101" pitchFamily="66" charset="0"/>
              </a:rPr>
              <a:t>ρ</a:t>
            </a:r>
            <a:r>
              <a:rPr lang="en-US" sz="3600" b="1" dirty="0">
                <a:latin typeface="Monotype Corsiva" panose="03010101010201010101" pitchFamily="66" charset="0"/>
              </a:rPr>
              <a:t>ο</a:t>
            </a:r>
            <a:r>
              <a:rPr lang="el-GR" sz="3600" b="1" dirty="0">
                <a:latin typeface="Monotype Corsiva" panose="03010101010201010101" pitchFamily="66" charset="0"/>
              </a:rPr>
              <a:t>α</a:t>
            </a:r>
            <a:r>
              <a:rPr lang="en-US" sz="3600" b="1" dirty="0">
                <a:latin typeface="Monotype Corsiva" panose="03010101010201010101" pitchFamily="66" charset="0"/>
              </a:rPr>
              <a:t>τ</a:t>
            </a:r>
            <a:r>
              <a:rPr lang="el-GR" sz="3600" b="1" dirty="0">
                <a:latin typeface="Monotype Corsiva" panose="03010101010201010101" pitchFamily="66" charset="0"/>
              </a:rPr>
              <a:t>έ</a:t>
            </a:r>
            <a:r>
              <a:rPr lang="en-US" sz="3600" b="1" dirty="0">
                <a:latin typeface="Monotype Corsiva" panose="03010101010201010101" pitchFamily="66" charset="0"/>
              </a:rPr>
              <a:t>ς </a:t>
            </a:r>
            <a:r>
              <a:rPr lang="el-GR" sz="3600" b="1" dirty="0">
                <a:latin typeface="Monotype Corsiva" panose="03010101010201010101" pitchFamily="66" charset="0"/>
              </a:rPr>
              <a:t>τ</a:t>
            </a:r>
            <a:r>
              <a:rPr lang="en-US" sz="3600" b="1" dirty="0">
                <a:latin typeface="Monotype Corsiva" panose="03010101010201010101" pitchFamily="66" charset="0"/>
              </a:rPr>
              <a:t>η</a:t>
            </a:r>
            <a:r>
              <a:rPr lang="el-GR" sz="3600" b="1" dirty="0">
                <a:latin typeface="Monotype Corsiva" panose="03010101010201010101" pitchFamily="66" charset="0"/>
              </a:rPr>
              <a:t>ς</a:t>
            </a:r>
            <a:r>
              <a:rPr lang="en-US" sz="3600" b="1" dirty="0">
                <a:latin typeface="Monotype Corsiva" panose="03010101010201010101" pitchFamily="66" charset="0"/>
              </a:rPr>
              <a:t> </a:t>
            </a:r>
            <a:r>
              <a:rPr lang="el-GR" sz="3600" b="1" dirty="0">
                <a:latin typeface="Monotype Corsiva" panose="03010101010201010101" pitchFamily="66" charset="0"/>
              </a:rPr>
              <a:t>Λ</a:t>
            </a:r>
            <a:r>
              <a:rPr lang="en-US" sz="3600" b="1" dirty="0">
                <a:latin typeface="Monotype Corsiva" panose="03010101010201010101" pitchFamily="66" charset="0"/>
              </a:rPr>
              <a:t>ο</a:t>
            </a:r>
            <a:r>
              <a:rPr lang="el-GR" sz="3600" b="1" dirty="0">
                <a:latin typeface="Monotype Corsiva" panose="03010101010201010101" pitchFamily="66" charset="0"/>
              </a:rPr>
              <a:t>γ</a:t>
            </a:r>
            <a:r>
              <a:rPr lang="en-US" sz="3600" b="1" dirty="0">
                <a:latin typeface="Monotype Corsiva" panose="03010101010201010101" pitchFamily="66" charset="0"/>
              </a:rPr>
              <a:t>ο</a:t>
            </a:r>
            <a:r>
              <a:rPr lang="el-GR" sz="3600" b="1" dirty="0">
                <a:latin typeface="Monotype Corsiva" panose="03010101010201010101" pitchFamily="66" charset="0"/>
              </a:rPr>
              <a:t>τ</a:t>
            </a:r>
            <a:r>
              <a:rPr lang="en-US" sz="3600" b="1" dirty="0">
                <a:latin typeface="Monotype Corsiva" panose="03010101010201010101" pitchFamily="66" charset="0"/>
              </a:rPr>
              <a:t>ε</a:t>
            </a:r>
            <a:r>
              <a:rPr lang="el-GR" sz="3600" b="1" dirty="0">
                <a:latin typeface="Monotype Corsiva" panose="03010101010201010101" pitchFamily="66" charset="0"/>
              </a:rPr>
              <a:t>χ</a:t>
            </a:r>
            <a:r>
              <a:rPr lang="en-US" sz="3600" b="1" dirty="0">
                <a:latin typeface="Monotype Corsiva" panose="03010101010201010101" pitchFamily="66" charset="0"/>
              </a:rPr>
              <a:t>ν</a:t>
            </a:r>
            <a:r>
              <a:rPr lang="el-GR" sz="3600" b="1" dirty="0">
                <a:latin typeface="Monotype Corsiva" panose="03010101010201010101" pitchFamily="66" charset="0"/>
              </a:rPr>
              <a:t>ί</a:t>
            </a:r>
            <a:r>
              <a:rPr lang="en-US" sz="3600" b="1" dirty="0">
                <a:latin typeface="Monotype Corsiva" panose="03010101010201010101" pitchFamily="66" charset="0"/>
              </a:rPr>
              <a:t>α</a:t>
            </a:r>
            <a:r>
              <a:rPr lang="el-GR" sz="3600" b="1" dirty="0">
                <a:latin typeface="Monotype Corsiva" panose="03010101010201010101" pitchFamily="66" charset="0"/>
              </a:rPr>
              <a:t>ς</a:t>
            </a:r>
            <a:r>
              <a:rPr lang="en-US" sz="3600" b="1" dirty="0">
                <a:latin typeface="Monotype Corsiva" panose="03010101010201010101" pitchFamily="66" charset="0"/>
              </a:rPr>
              <a:t>...</a:t>
            </a:r>
            <a:endParaRPr lang="en-US" sz="3600" b="1" dirty="0"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">
              <a:srgbClr val="FF0000"/>
            </a:gs>
            <a:gs pos="99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271" y="197346"/>
            <a:ext cx="11735905" cy="64633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1. «</a:t>
            </a:r>
            <a:r>
              <a:rPr lang="el-GR" b="1" dirty="0"/>
              <a:t>Η Λογοτεχνία </a:t>
            </a:r>
            <a:r>
              <a:rPr lang="el-GR" dirty="0"/>
              <a:t>είναι μία από τις </a:t>
            </a:r>
            <a:r>
              <a:rPr lang="el-GR" b="1" dirty="0"/>
              <a:t>καλές τέχνες </a:t>
            </a:r>
            <a:r>
              <a:rPr lang="el-GR" dirty="0"/>
              <a:t>που χρησιμοποιεί ως εκφραστικό της μέσο </a:t>
            </a:r>
            <a:r>
              <a:rPr lang="el-GR" b="1" dirty="0"/>
              <a:t>τον λόγο, </a:t>
            </a:r>
            <a:endParaRPr lang="en-US" b="1" dirty="0"/>
          </a:p>
          <a:p>
            <a:r>
              <a:rPr lang="el-GR" dirty="0"/>
              <a:t>όπως η μουσική χρησιμοποιεί τον ήχο, η ζωγραφική τα χρώματα, η γλυπτική τον μπρούτζο ή το μάρμαρο και τον πηλό </a:t>
            </a:r>
            <a:endParaRPr lang="en-US" dirty="0"/>
          </a:p>
          <a:p>
            <a:r>
              <a:rPr lang="el-GR" dirty="0"/>
              <a:t>και η αρχιτεκτονική τα γνωστά οικοδομικά υλικά. </a:t>
            </a:r>
            <a:endParaRPr lang="en-US" dirty="0"/>
          </a:p>
          <a:p>
            <a:r>
              <a:rPr lang="el-GR" b="1" dirty="0"/>
              <a:t>Λογοτεχνικό έργο </a:t>
            </a:r>
            <a:r>
              <a:rPr lang="el-GR" dirty="0"/>
              <a:t>είναι ένα γραπτό </a:t>
            </a:r>
            <a:r>
              <a:rPr lang="en-US" dirty="0"/>
              <a:t>[ </a:t>
            </a:r>
            <a:r>
              <a:rPr lang="el-GR" dirty="0"/>
              <a:t>ή</a:t>
            </a:r>
            <a:r>
              <a:rPr lang="en-US" dirty="0"/>
              <a:t> </a:t>
            </a:r>
            <a:r>
              <a:rPr lang="el-GR" dirty="0"/>
              <a:t>κ</a:t>
            </a:r>
            <a:r>
              <a:rPr lang="en-US" dirty="0"/>
              <a:t>α</a:t>
            </a:r>
            <a:r>
              <a:rPr lang="el-GR" dirty="0"/>
              <a:t>ι</a:t>
            </a:r>
            <a:r>
              <a:rPr lang="en-US" dirty="0"/>
              <a:t> </a:t>
            </a:r>
            <a:r>
              <a:rPr lang="el-GR" dirty="0"/>
              <a:t>π</a:t>
            </a:r>
            <a:r>
              <a:rPr lang="en-US" dirty="0"/>
              <a:t>ρ</a:t>
            </a:r>
            <a:r>
              <a:rPr lang="el-GR" dirty="0"/>
              <a:t>ο</a:t>
            </a:r>
            <a:r>
              <a:rPr lang="en-US" dirty="0"/>
              <a:t>φ</a:t>
            </a:r>
            <a:r>
              <a:rPr lang="el-GR" dirty="0"/>
              <a:t>ο</a:t>
            </a:r>
            <a:r>
              <a:rPr lang="en-US" dirty="0"/>
              <a:t>ρ</a:t>
            </a:r>
            <a:r>
              <a:rPr lang="el-GR" dirty="0"/>
              <a:t>ι</a:t>
            </a:r>
            <a:r>
              <a:rPr lang="en-US" dirty="0"/>
              <a:t>κ</a:t>
            </a:r>
            <a:r>
              <a:rPr lang="el-GR" dirty="0"/>
              <a:t>ό</a:t>
            </a:r>
            <a:r>
              <a:rPr lang="en-US" dirty="0"/>
              <a:t>] </a:t>
            </a:r>
            <a:r>
              <a:rPr lang="el-GR" dirty="0"/>
              <a:t>κείμενο πεζό ή έμμετρο </a:t>
            </a:r>
            <a:endParaRPr lang="en-US" dirty="0"/>
          </a:p>
          <a:p>
            <a:r>
              <a:rPr lang="el-GR" dirty="0"/>
              <a:t>που δεν έχει καμία σχέση με κανένα κλάδο της Επιστήμης. Δεν έχει σκοπό να μεταδώσει γνώσεις. </a:t>
            </a:r>
            <a:endParaRPr lang="en-US" dirty="0"/>
          </a:p>
          <a:p>
            <a:r>
              <a:rPr lang="el-GR" dirty="0"/>
              <a:t>Ποιος όμως είναι </a:t>
            </a:r>
            <a:r>
              <a:rPr lang="el-GR" b="1" dirty="0"/>
              <a:t>ο σκοπός της Λογοτεχνίας </a:t>
            </a:r>
            <a:r>
              <a:rPr lang="el-GR" dirty="0"/>
              <a:t>και της καλλιτεχνίας γενικώς. </a:t>
            </a:r>
            <a:endParaRPr lang="en-US" dirty="0"/>
          </a:p>
          <a:p>
            <a:r>
              <a:rPr lang="el-GR" b="1" dirty="0"/>
              <a:t>Δύσκολη απάντηση και γι’ αυτό δόθηκαν πολλές λύσεις</a:t>
            </a:r>
            <a:r>
              <a:rPr lang="en-US" b="1" dirty="0"/>
              <a:t>...»</a:t>
            </a:r>
            <a:r>
              <a:rPr lang="en-US" dirty="0"/>
              <a:t>                                            </a:t>
            </a:r>
            <a:endParaRPr lang="en-US" dirty="0"/>
          </a:p>
          <a:p>
            <a:r>
              <a:rPr lang="en-US" i="1" dirty="0"/>
              <a:t>                                                                                                                                (</a:t>
            </a:r>
            <a:r>
              <a:rPr lang="el-GR" i="1" dirty="0"/>
              <a:t>Αλίκη Οικονόμου </a:t>
            </a:r>
            <a:r>
              <a:rPr lang="el-GR" i="1" dirty="0" err="1"/>
              <a:t>Γιωτάκου</a:t>
            </a:r>
            <a:r>
              <a:rPr lang="en-US" i="1" dirty="0"/>
              <a:t>, </a:t>
            </a:r>
            <a:r>
              <a:rPr lang="el-GR" i="1" dirty="0"/>
              <a:t>ά</a:t>
            </a:r>
            <a:r>
              <a:rPr lang="en-US" i="1" dirty="0"/>
              <a:t>ρ</a:t>
            </a:r>
            <a:r>
              <a:rPr lang="el-GR" i="1" dirty="0"/>
              <a:t>θ</a:t>
            </a:r>
            <a:r>
              <a:rPr lang="en-US" i="1" dirty="0"/>
              <a:t>ρ</a:t>
            </a:r>
            <a:r>
              <a:rPr lang="el-GR" i="1" dirty="0"/>
              <a:t>ο</a:t>
            </a:r>
            <a:r>
              <a:rPr lang="en-US" i="1" dirty="0"/>
              <a:t> </a:t>
            </a:r>
            <a:r>
              <a:rPr lang="el-GR" i="1" dirty="0"/>
              <a:t>σ</a:t>
            </a:r>
            <a:r>
              <a:rPr lang="en-US" i="1" dirty="0"/>
              <a:t>τ</a:t>
            </a:r>
            <a:r>
              <a:rPr lang="el-GR" i="1" dirty="0"/>
              <a:t>ο</a:t>
            </a:r>
            <a:r>
              <a:rPr lang="en-US" i="1" dirty="0"/>
              <a:t> </a:t>
            </a:r>
            <a:r>
              <a:rPr lang="el-GR" i="1" dirty="0"/>
              <a:t>Δ</a:t>
            </a:r>
            <a:r>
              <a:rPr lang="en-US" i="1" dirty="0"/>
              <a:t>ι</a:t>
            </a:r>
            <a:r>
              <a:rPr lang="el-GR" i="1" dirty="0"/>
              <a:t>α</a:t>
            </a:r>
            <a:r>
              <a:rPr lang="en-US" i="1" dirty="0"/>
              <a:t>δ</a:t>
            </a:r>
            <a:r>
              <a:rPr lang="el-GR" i="1" dirty="0"/>
              <a:t>ί</a:t>
            </a:r>
            <a:r>
              <a:rPr lang="en-US" i="1" dirty="0"/>
              <a:t>κ</a:t>
            </a:r>
            <a:r>
              <a:rPr lang="el-GR" i="1" dirty="0"/>
              <a:t>τ</a:t>
            </a:r>
            <a:r>
              <a:rPr lang="en-US" i="1" dirty="0"/>
              <a:t>υ</a:t>
            </a:r>
            <a:r>
              <a:rPr lang="el-GR" i="1" dirty="0"/>
              <a:t>ο</a:t>
            </a:r>
            <a:r>
              <a:rPr lang="en-US" i="1" dirty="0"/>
              <a:t>)</a:t>
            </a:r>
            <a:endParaRPr lang="en-US" i="1" dirty="0"/>
          </a:p>
          <a:p>
            <a:endParaRPr lang="en-US" i="1" dirty="0"/>
          </a:p>
          <a:p>
            <a:endParaRPr lang="en-US" i="1" dirty="0"/>
          </a:p>
          <a:p>
            <a:r>
              <a:rPr lang="en-US" b="1" dirty="0"/>
              <a:t>2. </a:t>
            </a:r>
            <a:r>
              <a:rPr lang="el-GR" b="1" dirty="0"/>
              <a:t>Η επιστήμη εμπλουτίζει το νου. Η λογοτεχνία εμπλουτίζει ολόκληρη την προσωπικότητα.</a:t>
            </a:r>
            <a:endParaRPr lang="en-US" b="1" dirty="0"/>
          </a:p>
          <a:p>
            <a:endParaRPr lang="en-US" b="1" dirty="0"/>
          </a:p>
          <a:p>
            <a:r>
              <a:rPr lang="en-US" b="1" u="sng" dirty="0">
                <a:hlinkClick r:id="rId1"/>
              </a:rPr>
              <a:t>Nicolás Gómez </a:t>
            </a:r>
            <a:r>
              <a:rPr lang="en-US" b="1" u="sng" dirty="0" err="1">
                <a:hlinkClick r:id="rId1"/>
              </a:rPr>
              <a:t>Dávila</a:t>
            </a:r>
            <a:r>
              <a:rPr lang="en-US" b="1" u="sng" dirty="0">
                <a:hlinkClick r:id="rId1"/>
              </a:rPr>
              <a:t>, 1913-1994, </a:t>
            </a:r>
            <a:r>
              <a:rPr lang="el-GR" b="1" u="sng" dirty="0">
                <a:hlinkClick r:id="rId1"/>
              </a:rPr>
              <a:t>Κολομβιανός συγγραφέας</a:t>
            </a:r>
            <a:endParaRPr lang="en-US" b="1" u="sng" dirty="0"/>
          </a:p>
          <a:p>
            <a:endParaRPr lang="en-US" b="1" u="sng" dirty="0"/>
          </a:p>
          <a:p>
            <a:r>
              <a:rPr lang="en-US" b="1" dirty="0"/>
              <a:t>3. </a:t>
            </a:r>
            <a:r>
              <a:rPr lang="el-GR" b="1" dirty="0"/>
              <a:t>Οι ποιητές είναι άνθρωποι που μπορούν ακόμα να βλέπουν τον κόσμο με τα μάτια ενός παιδιού.</a:t>
            </a:r>
            <a:endParaRPr lang="en-US" b="1" dirty="0"/>
          </a:p>
          <a:p>
            <a:endParaRPr lang="en-US" b="1" dirty="0"/>
          </a:p>
          <a:p>
            <a:r>
              <a:rPr lang="en-US" b="1" u="sng" dirty="0">
                <a:hlinkClick r:id="rId2"/>
              </a:rPr>
              <a:t>Alphonse Daudet, 1840-1897, </a:t>
            </a:r>
            <a:r>
              <a:rPr lang="el-GR" b="1" u="sng" dirty="0">
                <a:hlinkClick r:id="rId2"/>
              </a:rPr>
              <a:t>Γάλλος συγγραφέας</a:t>
            </a:r>
            <a:endParaRPr lang="en-US" b="1" u="sng" dirty="0"/>
          </a:p>
          <a:p>
            <a:endParaRPr lang="en-US" b="1" u="sng" dirty="0"/>
          </a:p>
          <a:p>
            <a:r>
              <a:rPr lang="en-US" b="1" dirty="0"/>
              <a:t>4. </a:t>
            </a:r>
            <a:r>
              <a:rPr lang="el-GR" b="1" dirty="0"/>
              <a:t>Πραγματικά μεγάλος συγγραφέας είναι εκείνος που προξενεί έκπληξη γράφοντας κάτι που εμείς το ξέραμε πάντα.</a:t>
            </a:r>
            <a:endParaRPr lang="en-US" b="1" dirty="0"/>
          </a:p>
          <a:p>
            <a:endParaRPr lang="en-US" b="1" dirty="0"/>
          </a:p>
          <a:p>
            <a:r>
              <a:rPr lang="el-GR" b="1" u="sng" dirty="0" err="1">
                <a:hlinkClick r:id="rId3"/>
              </a:rPr>
              <a:t>Jean</a:t>
            </a:r>
            <a:r>
              <a:rPr lang="el-GR" b="1" u="sng" dirty="0">
                <a:hlinkClick r:id="rId3"/>
              </a:rPr>
              <a:t> </a:t>
            </a:r>
            <a:r>
              <a:rPr lang="el-GR" b="1" u="sng" dirty="0" err="1">
                <a:hlinkClick r:id="rId3"/>
              </a:rPr>
              <a:t>Rostand</a:t>
            </a:r>
            <a:r>
              <a:rPr lang="el-GR" b="1" u="sng" dirty="0">
                <a:hlinkClick r:id="rId3"/>
              </a:rPr>
              <a:t>, 1894-1977, Γάλλος επιστήμονας &amp; φιλόσοφος</a:t>
            </a:r>
            <a:endParaRPr lang="en-US" b="1" dirty="0"/>
          </a:p>
          <a:p>
            <a:endParaRPr lang="en-US" b="1" i="1" dirty="0"/>
          </a:p>
          <a:p>
            <a:endParaRPr lang="en-US" i="1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">
              <a:srgbClr val="FF0000"/>
            </a:gs>
            <a:gs pos="99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84462" y="575035"/>
            <a:ext cx="10192598" cy="618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5. </a:t>
            </a:r>
            <a:r>
              <a:rPr lang="el-GR" dirty="0"/>
              <a:t>Η πραγματικότητα δεν αποτελεί έμπνευση για τη λογοτεχνία. Στα καλύτερά της, η λογοτεχνία αποτελεί </a:t>
            </a:r>
            <a:endParaRPr lang="en-US" dirty="0"/>
          </a:p>
          <a:p>
            <a:r>
              <a:rPr lang="el-GR" dirty="0"/>
              <a:t>έμπνευση για την πραγματικότητα.</a:t>
            </a:r>
            <a:endParaRPr lang="en-US" dirty="0"/>
          </a:p>
          <a:p>
            <a:endParaRPr lang="en-US" dirty="0"/>
          </a:p>
          <a:p>
            <a:r>
              <a:rPr lang="en-US" b="1" u="sng" dirty="0">
                <a:hlinkClick r:id="rId1"/>
              </a:rPr>
              <a:t>Emile M. </a:t>
            </a:r>
            <a:r>
              <a:rPr lang="en-US" b="1" u="sng" dirty="0" err="1">
                <a:hlinkClick r:id="rId1"/>
              </a:rPr>
              <a:t>Cioran</a:t>
            </a:r>
            <a:r>
              <a:rPr lang="en-US" b="1" u="sng" dirty="0">
                <a:hlinkClick r:id="rId1"/>
              </a:rPr>
              <a:t>, 1911-1995, </a:t>
            </a:r>
            <a:r>
              <a:rPr lang="el-GR" b="1" u="sng" dirty="0" err="1">
                <a:hlinkClick r:id="rId1"/>
              </a:rPr>
              <a:t>Γαλλορουμάνος</a:t>
            </a:r>
            <a:r>
              <a:rPr lang="el-GR" b="1" u="sng" dirty="0">
                <a:hlinkClick r:id="rId1"/>
              </a:rPr>
              <a:t> φιλόσοφος</a:t>
            </a:r>
            <a:endParaRPr lang="en-US" b="1" u="sng" dirty="0"/>
          </a:p>
          <a:p>
            <a:endParaRPr lang="en-US" b="1" u="sng" dirty="0"/>
          </a:p>
          <a:p>
            <a:r>
              <a:rPr lang="en-US" dirty="0"/>
              <a:t>6. </a:t>
            </a:r>
            <a:r>
              <a:rPr lang="el-GR" dirty="0"/>
              <a:t>Ποτέ κανένας δεν υπήρξε μεγάλος ποιητής χωρίς συγχρόνως να είναι ένας βαθυστόχαστος φιλόσοφος.</a:t>
            </a:r>
            <a:endParaRPr lang="en-US" dirty="0"/>
          </a:p>
          <a:p>
            <a:endParaRPr lang="en-US" dirty="0"/>
          </a:p>
          <a:p>
            <a:r>
              <a:rPr lang="en-US" b="1" u="sng" dirty="0">
                <a:hlinkClick r:id="rId2"/>
              </a:rPr>
              <a:t>Samuel Taylor Coleridge, 1772-1834, </a:t>
            </a:r>
            <a:r>
              <a:rPr lang="el-GR" b="1" u="sng" dirty="0">
                <a:hlinkClick r:id="rId2"/>
              </a:rPr>
              <a:t>Άγγλος ποιητής &amp; φιλόσοφος</a:t>
            </a:r>
            <a:endParaRPr lang="en-US" b="1" u="sng" dirty="0"/>
          </a:p>
          <a:p>
            <a:endParaRPr lang="en-US" b="1" u="sng" dirty="0"/>
          </a:p>
          <a:p>
            <a:r>
              <a:rPr lang="en-US" dirty="0"/>
              <a:t>7. </a:t>
            </a:r>
            <a:r>
              <a:rPr lang="el-GR" dirty="0"/>
              <a:t>Δεν θα βρεις την ποίηση πουθενά, αν δεν κουβαλάς λίγη μαζί σου.</a:t>
            </a:r>
            <a:endParaRPr lang="en-US" u="sng" dirty="0"/>
          </a:p>
          <a:p>
            <a:endParaRPr lang="en-US" u="sng" dirty="0"/>
          </a:p>
          <a:p>
            <a:r>
              <a:rPr lang="el-GR" b="1" u="sng" dirty="0" err="1">
                <a:hlinkClick r:id="rId3"/>
              </a:rPr>
              <a:t>Ζοζέφ</a:t>
            </a:r>
            <a:r>
              <a:rPr lang="el-GR" b="1" u="sng" dirty="0">
                <a:hlinkClick r:id="rId3"/>
              </a:rPr>
              <a:t> </a:t>
            </a:r>
            <a:r>
              <a:rPr lang="el-GR" b="1" u="sng" dirty="0" err="1">
                <a:hlinkClick r:id="rId3"/>
              </a:rPr>
              <a:t>Ζουμπέρ</a:t>
            </a:r>
            <a:r>
              <a:rPr lang="el-GR" b="1" u="sng" dirty="0">
                <a:hlinkClick r:id="rId3"/>
              </a:rPr>
              <a:t>, 1754-1824, Γάλλος </a:t>
            </a:r>
            <a:r>
              <a:rPr lang="el-GR" b="1" u="sng" dirty="0" err="1">
                <a:hlinkClick r:id="rId3"/>
              </a:rPr>
              <a:t>γνωμικογράφος</a:t>
            </a:r>
            <a:endParaRPr lang="en-US" b="1" u="sng" dirty="0"/>
          </a:p>
          <a:p>
            <a:endParaRPr lang="en-US" b="1" u="sng" dirty="0"/>
          </a:p>
          <a:p>
            <a:endParaRPr lang="en-US" b="1" u="sng" dirty="0"/>
          </a:p>
          <a:p>
            <a:endParaRPr lang="en-US" b="1" u="sng" dirty="0"/>
          </a:p>
          <a:p>
            <a:endParaRPr lang="en-US" b="1" u="sng" dirty="0"/>
          </a:p>
          <a:p>
            <a:endParaRPr lang="en-US" b="1" u="sng" dirty="0"/>
          </a:p>
          <a:p>
            <a:endParaRPr lang="en-US" b="1" u="sng" dirty="0"/>
          </a:p>
          <a:p>
            <a:endParaRPr lang="en-US" b="1" u="sng" dirty="0"/>
          </a:p>
          <a:p>
            <a:endParaRPr lang="en-US" b="1" u="sng" dirty="0"/>
          </a:p>
          <a:p>
            <a:endParaRPr lang="en-US" b="1" u="sng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6645</Words>
  <Application>WPS Presentation</Application>
  <PresentationFormat>Ευρεία οθόνη</PresentationFormat>
  <Paragraphs>188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SimSun</vt:lpstr>
      <vt:lpstr>Wingdings</vt:lpstr>
      <vt:lpstr>Monotype Corsiva</vt:lpstr>
      <vt:lpstr>Segoe Script</vt:lpstr>
      <vt:lpstr>Microsoft YaHei</vt:lpstr>
      <vt:lpstr/>
      <vt:lpstr>Arial Unicode MS</vt:lpstr>
      <vt:lpstr>Calibri Light</vt:lpstr>
      <vt:lpstr>Calibri</vt:lpstr>
      <vt:lpstr>Θέμα του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Androniki Soteriade</dc:creator>
  <cp:lastModifiedBy>User</cp:lastModifiedBy>
  <cp:revision>22</cp:revision>
  <dcterms:created xsi:type="dcterms:W3CDTF">2020-03-18T14:41:00Z</dcterms:created>
  <dcterms:modified xsi:type="dcterms:W3CDTF">2020-03-19T14:51:53Z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1033-11.2.0.9085</vt:lpwstr>
  </property>
</Properties>
</file>